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475" r:id="rId2"/>
    <p:sldId id="541" r:id="rId3"/>
    <p:sldId id="542" r:id="rId4"/>
    <p:sldId id="543" r:id="rId5"/>
    <p:sldId id="545" r:id="rId6"/>
    <p:sldId id="544" r:id="rId7"/>
    <p:sldId id="546" r:id="rId8"/>
    <p:sldId id="547" r:id="rId9"/>
    <p:sldId id="548" r:id="rId10"/>
    <p:sldId id="549" r:id="rId11"/>
  </p:sldIdLst>
  <p:sldSz cx="9144000" cy="6858000" type="screen4x3"/>
  <p:notesSz cx="9939338" cy="143684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CCFF"/>
    <a:srgbClr val="FF99FF"/>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73" autoAdjust="0"/>
    <p:restoredTop sz="97548" autoAdjust="0"/>
  </p:normalViewPr>
  <p:slideViewPr>
    <p:cSldViewPr>
      <p:cViewPr>
        <p:scale>
          <a:sx n="60" d="100"/>
          <a:sy n="60" d="100"/>
        </p:scale>
        <p:origin x="-2562" y="-690"/>
      </p:cViewPr>
      <p:guideLst>
        <p:guide orient="horz" pos="3974"/>
        <p:guide orient="horz" pos="2614"/>
        <p:guide orient="horz" pos="4020"/>
        <p:guide pos="158"/>
        <p:guide pos="5602"/>
        <p:guide pos="2880"/>
      </p:guideLst>
    </p:cSldViewPr>
  </p:slideViewPr>
  <p:notesTextViewPr>
    <p:cViewPr>
      <p:scale>
        <a:sx n="100" d="100"/>
        <a:sy n="100" d="100"/>
      </p:scale>
      <p:origin x="0" y="0"/>
    </p:cViewPr>
  </p:notesTextViewPr>
  <p:notesViewPr>
    <p:cSldViewPr showGuides="1">
      <p:cViewPr varScale="1">
        <p:scale>
          <a:sx n="49" d="100"/>
          <a:sy n="49" d="100"/>
        </p:scale>
        <p:origin x="-1938" y="-114"/>
      </p:cViewPr>
      <p:guideLst>
        <p:guide orient="horz" pos="4525"/>
        <p:guide pos="313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4307742" cy="718309"/>
          </a:xfrm>
          <a:prstGeom prst="rect">
            <a:avLst/>
          </a:prstGeom>
        </p:spPr>
        <p:txBody>
          <a:bodyPr vert="horz" lIns="132726" tIns="66363" rIns="132726" bIns="66363" rtlCol="0"/>
          <a:lstStyle>
            <a:lvl1pPr algn="l">
              <a:defRPr sz="1700"/>
            </a:lvl1pPr>
          </a:lstStyle>
          <a:p>
            <a:endParaRPr kumimoji="1" lang="ja-JP" altLang="en-US"/>
          </a:p>
        </p:txBody>
      </p:sp>
      <p:sp>
        <p:nvSpPr>
          <p:cNvPr id="3" name="日付プレースホルダ 2"/>
          <p:cNvSpPr>
            <a:spLocks noGrp="1"/>
          </p:cNvSpPr>
          <p:nvPr>
            <p:ph type="dt" sz="quarter" idx="1"/>
          </p:nvPr>
        </p:nvSpPr>
        <p:spPr>
          <a:xfrm>
            <a:off x="5629279" y="0"/>
            <a:ext cx="4307742" cy="718309"/>
          </a:xfrm>
          <a:prstGeom prst="rect">
            <a:avLst/>
          </a:prstGeom>
        </p:spPr>
        <p:txBody>
          <a:bodyPr vert="horz" lIns="132726" tIns="66363" rIns="132726" bIns="66363" rtlCol="0"/>
          <a:lstStyle>
            <a:lvl1pPr algn="r">
              <a:defRPr sz="1700"/>
            </a:lvl1pPr>
          </a:lstStyle>
          <a:p>
            <a:fld id="{D42DDE4E-9728-48F6-B0E3-D331733117DC}" type="datetimeFigureOut">
              <a:rPr kumimoji="1" lang="ja-JP" altLang="en-US" smtClean="0"/>
              <a:pPr/>
              <a:t>2013/5/28</a:t>
            </a:fld>
            <a:endParaRPr kumimoji="1" lang="ja-JP" altLang="en-US"/>
          </a:p>
        </p:txBody>
      </p:sp>
      <p:sp>
        <p:nvSpPr>
          <p:cNvPr id="4" name="フッター プレースホルダ 3"/>
          <p:cNvSpPr>
            <a:spLocks noGrp="1"/>
          </p:cNvSpPr>
          <p:nvPr>
            <p:ph type="ftr" sz="quarter" idx="2"/>
          </p:nvPr>
        </p:nvSpPr>
        <p:spPr>
          <a:xfrm>
            <a:off x="1" y="13647862"/>
            <a:ext cx="4307742" cy="718308"/>
          </a:xfrm>
          <a:prstGeom prst="rect">
            <a:avLst/>
          </a:prstGeom>
        </p:spPr>
        <p:txBody>
          <a:bodyPr vert="horz" lIns="132726" tIns="66363" rIns="132726" bIns="66363" rtlCol="0" anchor="b"/>
          <a:lstStyle>
            <a:lvl1pPr algn="l">
              <a:defRPr sz="1700"/>
            </a:lvl1pPr>
          </a:lstStyle>
          <a:p>
            <a:endParaRPr kumimoji="1" lang="ja-JP" altLang="en-US"/>
          </a:p>
        </p:txBody>
      </p:sp>
      <p:sp>
        <p:nvSpPr>
          <p:cNvPr id="5" name="スライド番号プレースホルダ 4"/>
          <p:cNvSpPr>
            <a:spLocks noGrp="1"/>
          </p:cNvSpPr>
          <p:nvPr>
            <p:ph type="sldNum" sz="quarter" idx="3"/>
          </p:nvPr>
        </p:nvSpPr>
        <p:spPr>
          <a:xfrm>
            <a:off x="5629279" y="13647862"/>
            <a:ext cx="4307742" cy="718308"/>
          </a:xfrm>
          <a:prstGeom prst="rect">
            <a:avLst/>
          </a:prstGeom>
        </p:spPr>
        <p:txBody>
          <a:bodyPr vert="horz" lIns="132726" tIns="66363" rIns="132726" bIns="66363" rtlCol="0" anchor="b"/>
          <a:lstStyle>
            <a:lvl1pPr algn="r">
              <a:defRPr sz="1700"/>
            </a:lvl1pPr>
          </a:lstStyle>
          <a:p>
            <a:fld id="{5BBD43D4-D038-4C1C-9AB8-433F9146B3A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3"/>
            <a:ext cx="4307905" cy="719002"/>
          </a:xfrm>
          <a:prstGeom prst="rect">
            <a:avLst/>
          </a:prstGeom>
        </p:spPr>
        <p:txBody>
          <a:bodyPr vert="horz" lIns="133865" tIns="66932" rIns="133865" bIns="66932" rtlCol="0"/>
          <a:lstStyle>
            <a:lvl1pPr algn="l">
              <a:defRPr sz="1700"/>
            </a:lvl1pPr>
          </a:lstStyle>
          <a:p>
            <a:endParaRPr kumimoji="1" lang="ja-JP" altLang="en-US"/>
          </a:p>
        </p:txBody>
      </p:sp>
      <p:sp>
        <p:nvSpPr>
          <p:cNvPr id="3" name="日付プレースホルダ 2"/>
          <p:cNvSpPr>
            <a:spLocks noGrp="1"/>
          </p:cNvSpPr>
          <p:nvPr>
            <p:ph type="dt" idx="1"/>
          </p:nvPr>
        </p:nvSpPr>
        <p:spPr>
          <a:xfrm>
            <a:off x="5629090" y="3"/>
            <a:ext cx="4307904" cy="719002"/>
          </a:xfrm>
          <a:prstGeom prst="rect">
            <a:avLst/>
          </a:prstGeom>
        </p:spPr>
        <p:txBody>
          <a:bodyPr vert="horz" lIns="133865" tIns="66932" rIns="133865" bIns="66932" rtlCol="0"/>
          <a:lstStyle>
            <a:lvl1pPr algn="r">
              <a:defRPr sz="1700"/>
            </a:lvl1pPr>
          </a:lstStyle>
          <a:p>
            <a:fld id="{81BF410C-5004-4299-AECA-37B17EE24294}" type="datetimeFigureOut">
              <a:rPr kumimoji="1" lang="ja-JP" altLang="en-US" smtClean="0"/>
              <a:pPr/>
              <a:t>2013/5/28</a:t>
            </a:fld>
            <a:endParaRPr kumimoji="1" lang="ja-JP" altLang="en-US"/>
          </a:p>
        </p:txBody>
      </p:sp>
      <p:sp>
        <p:nvSpPr>
          <p:cNvPr id="4" name="スライド イメージ プレースホルダ 3"/>
          <p:cNvSpPr>
            <a:spLocks noGrp="1" noRot="1" noChangeAspect="1"/>
          </p:cNvSpPr>
          <p:nvPr>
            <p:ph type="sldImg" idx="2"/>
          </p:nvPr>
        </p:nvSpPr>
        <p:spPr>
          <a:xfrm>
            <a:off x="1374775" y="1076325"/>
            <a:ext cx="7189788" cy="5391150"/>
          </a:xfrm>
          <a:prstGeom prst="rect">
            <a:avLst/>
          </a:prstGeom>
          <a:noFill/>
          <a:ln w="12700">
            <a:solidFill>
              <a:prstClr val="black"/>
            </a:solidFill>
          </a:ln>
        </p:spPr>
        <p:txBody>
          <a:bodyPr vert="horz" lIns="133865" tIns="66932" rIns="133865" bIns="66932" rtlCol="0" anchor="ctr"/>
          <a:lstStyle/>
          <a:p>
            <a:endParaRPr lang="ja-JP" altLang="en-US"/>
          </a:p>
        </p:txBody>
      </p:sp>
      <p:sp>
        <p:nvSpPr>
          <p:cNvPr id="5" name="ノート プレースホルダ 4"/>
          <p:cNvSpPr>
            <a:spLocks noGrp="1"/>
          </p:cNvSpPr>
          <p:nvPr>
            <p:ph type="body" sz="quarter" idx="3"/>
          </p:nvPr>
        </p:nvSpPr>
        <p:spPr>
          <a:xfrm>
            <a:off x="993235" y="6824730"/>
            <a:ext cx="7952876" cy="6466386"/>
          </a:xfrm>
          <a:prstGeom prst="rect">
            <a:avLst/>
          </a:prstGeom>
        </p:spPr>
        <p:txBody>
          <a:bodyPr vert="horz" lIns="133865" tIns="66932" rIns="133865" bIns="6693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4" y="13647150"/>
            <a:ext cx="4307905" cy="719000"/>
          </a:xfrm>
          <a:prstGeom prst="rect">
            <a:avLst/>
          </a:prstGeom>
        </p:spPr>
        <p:txBody>
          <a:bodyPr vert="horz" lIns="133865" tIns="66932" rIns="133865" bIns="66932" rtlCol="0" anchor="b"/>
          <a:lstStyle>
            <a:lvl1pPr algn="l">
              <a:defRPr sz="1700"/>
            </a:lvl1pPr>
          </a:lstStyle>
          <a:p>
            <a:endParaRPr kumimoji="1" lang="ja-JP" altLang="en-US"/>
          </a:p>
        </p:txBody>
      </p:sp>
      <p:sp>
        <p:nvSpPr>
          <p:cNvPr id="7" name="スライド番号プレースホルダ 6"/>
          <p:cNvSpPr>
            <a:spLocks noGrp="1"/>
          </p:cNvSpPr>
          <p:nvPr>
            <p:ph type="sldNum" sz="quarter" idx="5"/>
          </p:nvPr>
        </p:nvSpPr>
        <p:spPr>
          <a:xfrm>
            <a:off x="5629090" y="13647150"/>
            <a:ext cx="4307904" cy="719000"/>
          </a:xfrm>
          <a:prstGeom prst="rect">
            <a:avLst/>
          </a:prstGeom>
        </p:spPr>
        <p:txBody>
          <a:bodyPr vert="horz" lIns="133865" tIns="66932" rIns="133865" bIns="66932" rtlCol="0" anchor="b"/>
          <a:lstStyle>
            <a:lvl1pPr algn="r">
              <a:defRPr sz="1700"/>
            </a:lvl1pPr>
          </a:lstStyle>
          <a:p>
            <a:fld id="{C841E7FF-2020-482F-836C-266D756C19AA}"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a:prstGeom prst="rect">
            <a:avLst/>
          </a:prstGeo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6BB4AD7-BD98-4D50-842A-797DF95E272F}" type="datetimeFigureOut">
              <a:rPr kumimoji="1" lang="ja-JP" altLang="en-US" smtClean="0"/>
              <a:pPr/>
              <a:t>2013/5/28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2FA30A0-6992-42A5-9390-0CBDE58FA5E8}"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1600204"/>
            <a:ext cx="8229600" cy="4525963"/>
          </a:xfrm>
          <a:prstGeom prst="rect">
            <a:avLst/>
          </a:prstGeo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6BB4AD7-BD98-4D50-842A-797DF95E272F}" type="datetimeFigureOut">
              <a:rPr kumimoji="1" lang="ja-JP" altLang="en-US" smtClean="0"/>
              <a:pPr/>
              <a:t>2013/5/28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2FA30A0-6992-42A5-9390-0CBDE58FA5E8}"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2"/>
            <a:ext cx="2057400" cy="5851525"/>
          </a:xfrm>
          <a:prstGeom prst="rect">
            <a:avLst/>
          </a:prstGeo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42"/>
            <a:ext cx="6019800" cy="5851525"/>
          </a:xfrm>
          <a:prstGeom prst="rect">
            <a:avLst/>
          </a:prstGeo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6BB4AD7-BD98-4D50-842A-797DF95E272F}" type="datetimeFigureOut">
              <a:rPr kumimoji="1" lang="ja-JP" altLang="en-US" smtClean="0"/>
              <a:pPr/>
              <a:t>2013/5/28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2FA30A0-6992-42A5-9390-0CBDE58FA5E8}"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457200" y="1600204"/>
            <a:ext cx="8229600" cy="4525963"/>
          </a:xfrm>
          <a:prstGeom prst="rect">
            <a:avLst/>
          </a:prstGeom>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6BB4AD7-BD98-4D50-842A-797DF95E272F}" type="datetimeFigureOut">
              <a:rPr kumimoji="1" lang="ja-JP" altLang="en-US" smtClean="0"/>
              <a:pPr/>
              <a:t>2013/5/28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2FA30A0-6992-42A5-9390-0CBDE58FA5E8}"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a:prstGeom prst="rect">
            <a:avLst/>
          </a:prstGeo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76BB4AD7-BD98-4D50-842A-797DF95E272F}" type="datetimeFigureOut">
              <a:rPr kumimoji="1" lang="ja-JP" altLang="en-US" smtClean="0"/>
              <a:pPr/>
              <a:t>2013/5/28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2FA30A0-6992-42A5-9390-0CBDE58FA5E8}"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6BB4AD7-BD98-4D50-842A-797DF95E272F}" type="datetimeFigureOut">
              <a:rPr kumimoji="1" lang="ja-JP" altLang="en-US" smtClean="0"/>
              <a:pPr/>
              <a:t>2013/5/28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2FA30A0-6992-42A5-9390-0CBDE58FA5E8}"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76BB4AD7-BD98-4D50-842A-797DF95E272F}" type="datetimeFigureOut">
              <a:rPr kumimoji="1" lang="ja-JP" altLang="en-US" smtClean="0"/>
              <a:pPr/>
              <a:t>2013/5/28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72FA30A0-6992-42A5-9390-0CBDE58FA5E8}"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76BB4AD7-BD98-4D50-842A-797DF95E272F}" type="datetimeFigureOut">
              <a:rPr kumimoji="1" lang="ja-JP" altLang="en-US" smtClean="0"/>
              <a:pPr/>
              <a:t>2013/5/28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72FA30A0-6992-42A5-9390-0CBDE58FA5E8}"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76BB4AD7-BD98-4D50-842A-797DF95E272F}" type="datetimeFigureOut">
              <a:rPr kumimoji="1" lang="ja-JP" altLang="en-US" smtClean="0"/>
              <a:pPr/>
              <a:t>2013/5/28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72FA30A0-6992-42A5-9390-0CBDE58FA5E8}" type="slidenum">
              <a:rPr kumimoji="1" lang="ja-JP" altLang="en-US" smtClean="0"/>
              <a:pPr/>
              <a:t>&lt;#&gt;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6BB4AD7-BD98-4D50-842A-797DF95E272F}" type="datetimeFigureOut">
              <a:rPr kumimoji="1" lang="ja-JP" altLang="en-US" smtClean="0"/>
              <a:pPr/>
              <a:t>2013/5/28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2FA30A0-6992-42A5-9390-0CBDE58FA5E8}"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6BB4AD7-BD98-4D50-842A-797DF95E272F}" type="datetimeFigureOut">
              <a:rPr kumimoji="1" lang="ja-JP" altLang="en-US" smtClean="0"/>
              <a:pPr/>
              <a:t>2013/5/28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2FA30A0-6992-42A5-9390-0CBDE58FA5E8}"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付プレースホルダ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B4AD7-BD98-4D50-842A-797DF95E272F}" type="datetimeFigureOut">
              <a:rPr kumimoji="1" lang="ja-JP" altLang="en-US" smtClean="0"/>
              <a:pPr/>
              <a:t>2013/5/28</a:t>
            </a:fld>
            <a:endParaRPr kumimoji="1" lang="ja-JP" altLang="en-US"/>
          </a:p>
        </p:txBody>
      </p:sp>
      <p:sp>
        <p:nvSpPr>
          <p:cNvPr id="5" name="フッター プレースホルダ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FA30A0-6992-42A5-9390-0CBDE58FA5E8}" type="slidenum">
              <a:rPr kumimoji="1" lang="ja-JP" altLang="en-US" smtClean="0"/>
              <a:pPr/>
              <a:t>&lt;#&gt;</a:t>
            </a:fld>
            <a:endParaRPr kumimoji="1" lang="ja-JP" altLang="en-US"/>
          </a:p>
        </p:txBody>
      </p:sp>
      <p:sp>
        <p:nvSpPr>
          <p:cNvPr id="7" name="Line 19"/>
          <p:cNvSpPr>
            <a:spLocks noChangeShapeType="1"/>
          </p:cNvSpPr>
          <p:nvPr/>
        </p:nvSpPr>
        <p:spPr bwMode="auto">
          <a:xfrm>
            <a:off x="12668" y="538516"/>
            <a:ext cx="9108000" cy="0"/>
          </a:xfrm>
          <a:prstGeom prst="line">
            <a:avLst/>
          </a:prstGeom>
          <a:noFill/>
          <a:ln w="38100" cmpd="dbl">
            <a:solidFill>
              <a:schemeClr val="tx1"/>
            </a:solidFill>
            <a:round/>
            <a:headEnd type="none" w="sm" len="sm"/>
            <a:tailEnd type="none" w="sm" len="sm"/>
          </a:ln>
          <a:effectLst/>
        </p:spPr>
        <p:txBody>
          <a:bodyPr/>
          <a:lstStyle/>
          <a:p>
            <a:pPr>
              <a:spcBef>
                <a:spcPct val="50000"/>
              </a:spcBef>
              <a:defRPr/>
            </a:pPr>
            <a:endParaRPr lang="ja-JP" altLang="en-US">
              <a:effectLst>
                <a:outerShdw blurRad="38100" dist="38100" dir="2700000" algn="tl">
                  <a:srgbClr val="000000">
                    <a:alpha val="43137"/>
                  </a:srgbClr>
                </a:outerShdw>
              </a:effectLst>
            </a:endParaRPr>
          </a:p>
        </p:txBody>
      </p:sp>
      <p:sp>
        <p:nvSpPr>
          <p:cNvPr id="8" name="Line 21"/>
          <p:cNvSpPr>
            <a:spLocks noChangeShapeType="1"/>
          </p:cNvSpPr>
          <p:nvPr/>
        </p:nvSpPr>
        <p:spPr bwMode="auto">
          <a:xfrm>
            <a:off x="-32" y="6553200"/>
            <a:ext cx="9144000" cy="0"/>
          </a:xfrm>
          <a:prstGeom prst="line">
            <a:avLst/>
          </a:prstGeom>
          <a:noFill/>
          <a:ln w="47625" cmpd="thinThick">
            <a:solidFill>
              <a:schemeClr val="tx1"/>
            </a:solidFill>
            <a:round/>
            <a:headEnd type="none" w="sm" len="sm"/>
            <a:tailEnd type="none" w="sm" len="sm"/>
          </a:ln>
          <a:effectLst/>
        </p:spPr>
        <p:txBody>
          <a:bodyPr/>
          <a:lstStyle/>
          <a:p>
            <a:pPr>
              <a:spcBef>
                <a:spcPct val="50000"/>
              </a:spcBef>
              <a:defRPr/>
            </a:pPr>
            <a:endParaRPr lang="ja-JP" altLang="en-US">
              <a:effectLst>
                <a:outerShdw blurRad="38100" dist="38100" dir="2700000" algn="tl">
                  <a:srgbClr val="000000">
                    <a:alpha val="43137"/>
                  </a:srgbClr>
                </a:outerShdw>
              </a:effectLst>
            </a:endParaRPr>
          </a:p>
        </p:txBody>
      </p:sp>
      <p:sp>
        <p:nvSpPr>
          <p:cNvPr id="13" name="Rectangle 17" descr="20%"/>
          <p:cNvSpPr>
            <a:spLocks noChangeArrowheads="1"/>
          </p:cNvSpPr>
          <p:nvPr userDrawn="1"/>
        </p:nvSpPr>
        <p:spPr bwMode="auto">
          <a:xfrm>
            <a:off x="0" y="0"/>
            <a:ext cx="9144000" cy="477672"/>
          </a:xfrm>
          <a:prstGeom prst="rect">
            <a:avLst/>
          </a:prstGeom>
          <a:pattFill prst="pct20">
            <a:fgClr>
              <a:schemeClr val="bg2"/>
            </a:fgClr>
            <a:bgClr>
              <a:schemeClr val="bg1"/>
            </a:bgClr>
          </a:pattFill>
          <a:ln w="9525">
            <a:noFill/>
            <a:miter lim="800000"/>
            <a:headEnd/>
            <a:tailEnd/>
          </a:ln>
          <a:effectLst/>
        </p:spPr>
        <p:txBody>
          <a:bodyPr wrap="none" anchor="ctr"/>
          <a:lstStyle/>
          <a:p>
            <a:endParaRPr lang="ja-JP" altLang="en-US"/>
          </a:p>
        </p:txBody>
      </p:sp>
      <p:pic>
        <p:nvPicPr>
          <p:cNvPr id="12" name="Picture 9" descr="C:\Documents and Settings\F1501\My Documents\パターンA_カラー.jpg"/>
          <p:cNvPicPr>
            <a:picLocks noChangeAspect="1" noChangeArrowheads="1"/>
          </p:cNvPicPr>
          <p:nvPr userDrawn="1"/>
        </p:nvPicPr>
        <p:blipFill>
          <a:blip r:embed="rId13" cstate="print"/>
          <a:srcRect/>
          <a:stretch>
            <a:fillRect/>
          </a:stretch>
        </p:blipFill>
        <p:spPr bwMode="auto">
          <a:xfrm>
            <a:off x="7681887" y="261748"/>
            <a:ext cx="1417637" cy="247650"/>
          </a:xfrm>
          <a:prstGeom prst="rect">
            <a:avLst/>
          </a:prstGeom>
          <a:noFill/>
          <a:ln w="9525">
            <a:noFill/>
            <a:miter lim="800000"/>
            <a:headEnd/>
            <a:tailEnd/>
          </a:ln>
        </p:spPr>
      </p:pic>
      <p:sp>
        <p:nvSpPr>
          <p:cNvPr id="17" name="正方形/長方形 16"/>
          <p:cNvSpPr/>
          <p:nvPr userDrawn="1"/>
        </p:nvSpPr>
        <p:spPr bwMode="auto">
          <a:xfrm>
            <a:off x="1106" y="6573838"/>
            <a:ext cx="4621213" cy="284162"/>
          </a:xfrm>
          <a:prstGeom prst="rect">
            <a:avLst/>
          </a:prstGeom>
          <a:noFill/>
          <a:ln w="9525" cap="flat" cmpd="sng" algn="ctr">
            <a:noFill/>
            <a:prstDash val="solid"/>
            <a:round/>
            <a:headEnd type="none" w="med" len="med"/>
            <a:tailEnd type="none" w="med" len="med"/>
          </a:ln>
          <a:effectLst/>
        </p:spPr>
        <p:txBody>
          <a:bodyPr/>
          <a:lstStyle/>
          <a:p>
            <a:pPr fontAlgn="auto">
              <a:spcAft>
                <a:spcPts val="0"/>
              </a:spcAft>
              <a:defRPr/>
            </a:pPr>
            <a:endParaRPr lang="ja-JP" altLang="en-US" sz="1200" dirty="0">
              <a:solidFill>
                <a:schemeClr val="tx1"/>
              </a:solidFill>
              <a:latin typeface="Times New Roman" pitchFamily="18" charset="0"/>
              <a:ea typeface="+mn-ea"/>
            </a:endParaRPr>
          </a:p>
        </p:txBody>
      </p:sp>
      <p:sp>
        <p:nvSpPr>
          <p:cNvPr id="11" name="正方形/長方形 10"/>
          <p:cNvSpPr/>
          <p:nvPr userDrawn="1"/>
        </p:nvSpPr>
        <p:spPr bwMode="auto">
          <a:xfrm>
            <a:off x="153506" y="6572272"/>
            <a:ext cx="4621213" cy="284162"/>
          </a:xfrm>
          <a:prstGeom prst="rect">
            <a:avLst/>
          </a:prstGeom>
          <a:noFill/>
          <a:ln w="9525" cap="flat" cmpd="sng" algn="ctr">
            <a:noFill/>
            <a:prstDash val="solid"/>
            <a:round/>
            <a:headEnd type="none" w="med" len="med"/>
            <a:tailEnd type="none" w="med" len="med"/>
          </a:ln>
          <a:effectLst/>
        </p:spPr>
        <p:txBody>
          <a:bodyPr/>
          <a:lstStyle/>
          <a:p>
            <a:pPr fontAlgn="auto">
              <a:spcAft>
                <a:spcPts val="0"/>
              </a:spcAft>
              <a:defRPr/>
            </a:pPr>
            <a:r>
              <a:rPr lang="en-US" altLang="ja-JP" sz="1200" dirty="0">
                <a:solidFill>
                  <a:schemeClr val="tx1"/>
                </a:solidFill>
                <a:latin typeface="Times New Roman" pitchFamily="18" charset="0"/>
                <a:ea typeface="+mn-ea"/>
              </a:rPr>
              <a:t>Copyright  </a:t>
            </a:r>
            <a:r>
              <a:rPr lang="en-US" altLang="ja-JP" sz="1200" dirty="0" smtClean="0">
                <a:solidFill>
                  <a:schemeClr val="tx1"/>
                </a:solidFill>
                <a:latin typeface="Times New Roman" pitchFamily="18" charset="0"/>
                <a:ea typeface="+mn-ea"/>
              </a:rPr>
              <a:t>2012 </a:t>
            </a:r>
            <a:r>
              <a:rPr lang="en-US" altLang="ja-JP" sz="1200" dirty="0" err="1" smtClean="0">
                <a:solidFill>
                  <a:schemeClr val="tx1"/>
                </a:solidFill>
                <a:latin typeface="Times New Roman" pitchFamily="18" charset="0"/>
                <a:ea typeface="+mn-ea"/>
              </a:rPr>
              <a:t>Funai</a:t>
            </a:r>
            <a:r>
              <a:rPr lang="en-US" altLang="ja-JP" sz="1200" dirty="0" smtClean="0">
                <a:solidFill>
                  <a:schemeClr val="tx1"/>
                </a:solidFill>
                <a:latin typeface="Times New Roman" pitchFamily="18" charset="0"/>
                <a:ea typeface="+mn-ea"/>
              </a:rPr>
              <a:t> Consulting Incorporated All </a:t>
            </a:r>
            <a:r>
              <a:rPr lang="en-US" altLang="ja-JP" sz="1200" dirty="0">
                <a:solidFill>
                  <a:schemeClr val="tx1"/>
                </a:solidFill>
                <a:latin typeface="Times New Roman" pitchFamily="18" charset="0"/>
                <a:ea typeface="+mn-ea"/>
              </a:rPr>
              <a:t>rights reserved</a:t>
            </a:r>
            <a:endParaRPr lang="ja-JP" altLang="en-US" sz="1200" dirty="0">
              <a:solidFill>
                <a:schemeClr val="tx1"/>
              </a:solidFill>
              <a:latin typeface="Times New Roman" pitchFamily="18" charset="0"/>
              <a:ea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252382" y="3997328"/>
            <a:ext cx="8642350" cy="1074746"/>
          </a:xfrm>
          <a:prstGeom prst="rect">
            <a:avLst/>
          </a:prstGeom>
          <a:solidFill>
            <a:schemeClr val="accent6">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250825" y="1073152"/>
            <a:ext cx="8642350" cy="1927221"/>
          </a:xfrm>
          <a:prstGeom prst="rect">
            <a:avLst/>
          </a:prstGeom>
          <a:solidFill>
            <a:schemeClr val="accent6">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 name="グループ化 36"/>
          <p:cNvGrpSpPr/>
          <p:nvPr/>
        </p:nvGrpSpPr>
        <p:grpSpPr>
          <a:xfrm>
            <a:off x="222220" y="1071547"/>
            <a:ext cx="8459846" cy="1822310"/>
            <a:chOff x="222220" y="1000108"/>
            <a:chExt cx="8459846" cy="1822310"/>
          </a:xfrm>
        </p:grpSpPr>
        <p:sp>
          <p:nvSpPr>
            <p:cNvPr id="29" name="正方形/長方形 28"/>
            <p:cNvSpPr/>
            <p:nvPr/>
          </p:nvSpPr>
          <p:spPr>
            <a:xfrm>
              <a:off x="6967554" y="1269656"/>
              <a:ext cx="1714512" cy="154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4368800" y="1274418"/>
              <a:ext cx="1714512" cy="154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722286" y="1274418"/>
              <a:ext cx="2857520" cy="154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22220" y="1000108"/>
              <a:ext cx="3921266" cy="261610"/>
            </a:xfrm>
            <a:prstGeom prst="rect">
              <a:avLst/>
            </a:prstGeom>
            <a:noFill/>
          </p:spPr>
          <p:txBody>
            <a:bodyPr wrap="none" rtlCol="0">
              <a:spAutoFit/>
            </a:bodyPr>
            <a:lstStyle/>
            <a:p>
              <a:r>
                <a:rPr kumimoji="1" lang="en-US" altLang="ja-JP" sz="1100" dirty="0" smtClean="0"/>
                <a:t>【</a:t>
              </a:r>
              <a:r>
                <a:rPr kumimoji="1" lang="ja-JP" altLang="en-US" sz="1100" dirty="0" smtClean="0"/>
                <a:t>ＢＢＱ炉、ガーデンシンク、ピザ窯、スモーカーのＥＣ市場規模</a:t>
              </a:r>
              <a:r>
                <a:rPr kumimoji="1" lang="en-US" altLang="ja-JP" sz="1100" dirty="0" smtClean="0"/>
                <a:t>】</a:t>
              </a:r>
            </a:p>
          </p:txBody>
        </p:sp>
        <p:sp>
          <p:nvSpPr>
            <p:cNvPr id="6" name="テキスト ボックス 5"/>
            <p:cNvSpPr txBox="1"/>
            <p:nvPr/>
          </p:nvSpPr>
          <p:spPr>
            <a:xfrm>
              <a:off x="853838" y="1429994"/>
              <a:ext cx="2577950" cy="1200329"/>
            </a:xfrm>
            <a:prstGeom prst="rect">
              <a:avLst/>
            </a:prstGeom>
            <a:solidFill>
              <a:schemeClr val="bg1"/>
            </a:solidFill>
          </p:spPr>
          <p:txBody>
            <a:bodyPr wrap="none" rtlCol="0">
              <a:spAutoFit/>
            </a:bodyPr>
            <a:lstStyle/>
            <a:p>
              <a:r>
                <a:rPr kumimoji="1" lang="ja-JP" altLang="en-US" sz="1200" dirty="0" smtClean="0">
                  <a:latin typeface="HGP創英角ｺﾞｼｯｸUB" pitchFamily="50" charset="-128"/>
                  <a:ea typeface="HGP創英角ｺﾞｼｯｸUB" pitchFamily="50" charset="-128"/>
                </a:rPr>
                <a:t>ＢＢＱ炉</a:t>
              </a:r>
              <a:r>
                <a:rPr lang="ja-JP" altLang="en-US" sz="1200" dirty="0" smtClean="0">
                  <a:latin typeface="HGP創英角ｺﾞｼｯｸUB" pitchFamily="50" charset="-128"/>
                  <a:ea typeface="HGP創英角ｺﾞｼｯｸUB" pitchFamily="50" charset="-128"/>
                </a:rPr>
                <a:t>　</a:t>
              </a:r>
              <a:r>
                <a:rPr kumimoji="1" lang="ja-JP" altLang="en-US" sz="1200" dirty="0" smtClean="0">
                  <a:latin typeface="HGP創英角ｺﾞｼｯｸUB" pitchFamily="50" charset="-128"/>
                  <a:ea typeface="HGP創英角ｺﾞｼｯｸUB" pitchFamily="50" charset="-128"/>
                </a:rPr>
                <a:t>：</a:t>
              </a:r>
              <a:r>
                <a:rPr lang="ja-JP" altLang="en-US" sz="1200" dirty="0" smtClean="0">
                  <a:latin typeface="HGP創英角ｺﾞｼｯｸUB" pitchFamily="50" charset="-128"/>
                  <a:ea typeface="HGP創英角ｺﾞｼｯｸUB" pitchFamily="50" charset="-128"/>
                </a:rPr>
                <a:t>　　　　　８億５</a:t>
              </a:r>
              <a:r>
                <a:rPr lang="en-US" altLang="ja-JP" sz="1200" dirty="0" smtClean="0">
                  <a:latin typeface="HGP創英角ｺﾞｼｯｸUB" pitchFamily="50" charset="-128"/>
                  <a:ea typeface="HGP創英角ｺﾞｼｯｸUB" pitchFamily="50" charset="-128"/>
                </a:rPr>
                <a:t>,</a:t>
              </a:r>
              <a:r>
                <a:rPr lang="ja-JP" altLang="en-US" sz="1200" dirty="0" smtClean="0">
                  <a:latin typeface="HGP創英角ｺﾞｼｯｸUB" pitchFamily="50" charset="-128"/>
                  <a:ea typeface="HGP創英角ｺﾞｼｯｸUB" pitchFamily="50" charset="-128"/>
                </a:rPr>
                <a:t>８００万円 </a:t>
              </a:r>
              <a:endParaRPr kumimoji="1" lang="en-US" altLang="ja-JP" sz="1200" dirty="0" smtClean="0">
                <a:latin typeface="HGP創英角ｺﾞｼｯｸUB" pitchFamily="50" charset="-128"/>
                <a:ea typeface="HGP創英角ｺﾞｼｯｸUB" pitchFamily="50" charset="-128"/>
              </a:endParaRPr>
            </a:p>
            <a:p>
              <a:r>
                <a:rPr lang="ja-JP" altLang="en-US" sz="1200" dirty="0" smtClean="0">
                  <a:latin typeface="HGP創英角ｺﾞｼｯｸUB" pitchFamily="50" charset="-128"/>
                  <a:ea typeface="HGP創英角ｺﾞｼｯｸUB" pitchFamily="50" charset="-128"/>
                </a:rPr>
                <a:t>ガーデンシンク　：　１</a:t>
              </a:r>
              <a:r>
                <a:rPr lang="en-US" altLang="ja-JP" sz="1200" dirty="0" smtClean="0">
                  <a:latin typeface="HGP創英角ｺﾞｼｯｸUB" pitchFamily="50" charset="-128"/>
                  <a:ea typeface="HGP創英角ｺﾞｼｯｸUB" pitchFamily="50" charset="-128"/>
                </a:rPr>
                <a:t>,</a:t>
              </a:r>
              <a:r>
                <a:rPr lang="ja-JP" altLang="en-US" sz="1200" dirty="0" smtClean="0">
                  <a:latin typeface="HGP創英角ｺﾞｼｯｸUB" pitchFamily="50" charset="-128"/>
                  <a:ea typeface="HGP創英角ｺﾞｼｯｸUB" pitchFamily="50" charset="-128"/>
                </a:rPr>
                <a:t>８００万円</a:t>
              </a:r>
              <a:endParaRPr lang="en-US" altLang="ja-JP" sz="1200" dirty="0" smtClean="0">
                <a:latin typeface="HGP創英角ｺﾞｼｯｸUB" pitchFamily="50" charset="-128"/>
                <a:ea typeface="HGP創英角ｺﾞｼｯｸUB" pitchFamily="50" charset="-128"/>
              </a:endParaRPr>
            </a:p>
            <a:p>
              <a:r>
                <a:rPr kumimoji="1" lang="ja-JP" altLang="en-US" sz="1200" dirty="0" smtClean="0">
                  <a:latin typeface="HGP創英角ｺﾞｼｯｸUB" pitchFamily="50" charset="-128"/>
                  <a:ea typeface="HGP創英角ｺﾞｼｯｸUB" pitchFamily="50" charset="-128"/>
                </a:rPr>
                <a:t>ピザ窯　：　　　　　　</a:t>
              </a:r>
              <a:r>
                <a:rPr lang="ja-JP" altLang="en-US" sz="1200" dirty="0" smtClean="0">
                  <a:latin typeface="HGP創英角ｺﾞｼｯｸUB" pitchFamily="50" charset="-128"/>
                  <a:ea typeface="HGP創英角ｺﾞｼｯｸUB" pitchFamily="50" charset="-128"/>
                </a:rPr>
                <a:t>８億９</a:t>
              </a:r>
              <a:r>
                <a:rPr lang="en-US" altLang="ja-JP" sz="1200" dirty="0" smtClean="0">
                  <a:latin typeface="HGP創英角ｺﾞｼｯｸUB" pitchFamily="50" charset="-128"/>
                  <a:ea typeface="HGP創英角ｺﾞｼｯｸUB" pitchFamily="50" charset="-128"/>
                </a:rPr>
                <a:t>,</a:t>
              </a:r>
              <a:r>
                <a:rPr lang="ja-JP" altLang="en-US" sz="1200" dirty="0" smtClean="0">
                  <a:latin typeface="HGP創英角ｺﾞｼｯｸUB" pitchFamily="50" charset="-128"/>
                  <a:ea typeface="HGP創英角ｺﾞｼｯｸUB" pitchFamily="50" charset="-128"/>
                </a:rPr>
                <a:t>１００万円 </a:t>
              </a:r>
              <a:endParaRPr kumimoji="1" lang="en-US" altLang="ja-JP" sz="1200" dirty="0" smtClean="0">
                <a:latin typeface="HGP創英角ｺﾞｼｯｸUB" pitchFamily="50" charset="-128"/>
                <a:ea typeface="HGP創英角ｺﾞｼｯｸUB" pitchFamily="50" charset="-128"/>
              </a:endParaRPr>
            </a:p>
            <a:p>
              <a:r>
                <a:rPr kumimoji="1" lang="ja-JP" altLang="en-US" sz="1200" dirty="0" smtClean="0">
                  <a:latin typeface="HGP創英角ｺﾞｼｯｸUB" pitchFamily="50" charset="-128"/>
                  <a:ea typeface="HGP創英角ｺﾞｼｯｸUB" pitchFamily="50" charset="-128"/>
                </a:rPr>
                <a:t>スモーカー　：　　　　</a:t>
              </a:r>
              <a:r>
                <a:rPr lang="ja-JP" altLang="en-US" sz="1200" dirty="0" smtClean="0">
                  <a:latin typeface="HGP創英角ｺﾞｼｯｸUB" pitchFamily="50" charset="-128"/>
                  <a:ea typeface="HGP創英角ｺﾞｼｯｸUB" pitchFamily="50" charset="-128"/>
                </a:rPr>
                <a:t>７</a:t>
              </a:r>
              <a:r>
                <a:rPr lang="en-US" altLang="ja-JP" sz="1200" dirty="0" smtClean="0">
                  <a:latin typeface="HGP創英角ｺﾞｼｯｸUB" pitchFamily="50" charset="-128"/>
                  <a:ea typeface="HGP創英角ｺﾞｼｯｸUB" pitchFamily="50" charset="-128"/>
                </a:rPr>
                <a:t>,</a:t>
              </a:r>
              <a:r>
                <a:rPr lang="ja-JP" altLang="en-US" sz="1200" dirty="0" smtClean="0">
                  <a:latin typeface="HGP創英角ｺﾞｼｯｸUB" pitchFamily="50" charset="-128"/>
                  <a:ea typeface="HGP創英角ｺﾞｼｯｸUB" pitchFamily="50" charset="-128"/>
                </a:rPr>
                <a:t>３００万円</a:t>
              </a:r>
              <a:endParaRPr lang="en-US" altLang="ja-JP" sz="1200" dirty="0" smtClean="0">
                <a:latin typeface="HGP創英角ｺﾞｼｯｸUB" pitchFamily="50" charset="-128"/>
                <a:ea typeface="HGP創英角ｺﾞｼｯｸUB" pitchFamily="50" charset="-128"/>
              </a:endParaRPr>
            </a:p>
            <a:p>
              <a:endParaRPr kumimoji="1" lang="en-US" altLang="ja-JP" sz="1200" dirty="0" smtClean="0">
                <a:latin typeface="HGP創英角ｺﾞｼｯｸUB" pitchFamily="50" charset="-128"/>
                <a:ea typeface="HGP創英角ｺﾞｼｯｸUB" pitchFamily="50" charset="-128"/>
              </a:endParaRPr>
            </a:p>
            <a:p>
              <a:r>
                <a:rPr lang="ja-JP" altLang="en-US" sz="1200" dirty="0" smtClean="0">
                  <a:latin typeface="HGP創英角ｺﾞｼｯｸUB" pitchFamily="50" charset="-128"/>
                  <a:ea typeface="HGP創英角ｺﾞｼｯｸUB" pitchFamily="50" charset="-128"/>
                </a:rPr>
                <a:t>合計　：　　　　　　　１８億４</a:t>
              </a:r>
              <a:r>
                <a:rPr lang="en-US" altLang="ja-JP" sz="1200" dirty="0" smtClean="0">
                  <a:latin typeface="HGP創英角ｺﾞｼｯｸUB" pitchFamily="50" charset="-128"/>
                  <a:ea typeface="HGP創英角ｺﾞｼｯｸUB" pitchFamily="50" charset="-128"/>
                </a:rPr>
                <a:t>,</a:t>
              </a:r>
              <a:r>
                <a:rPr lang="ja-JP" altLang="en-US" sz="1200" dirty="0" smtClean="0">
                  <a:latin typeface="HGP創英角ｺﾞｼｯｸUB" pitchFamily="50" charset="-128"/>
                  <a:ea typeface="HGP創英角ｺﾞｼｯｸUB" pitchFamily="50" charset="-128"/>
                </a:rPr>
                <a:t>０００万円</a:t>
              </a:r>
              <a:endParaRPr kumimoji="1" lang="en-US" altLang="ja-JP" sz="1200" dirty="0" smtClean="0">
                <a:latin typeface="HGP創英角ｺﾞｼｯｸUB" pitchFamily="50" charset="-128"/>
                <a:ea typeface="HGP創英角ｺﾞｼｯｸUB" pitchFamily="50" charset="-128"/>
              </a:endParaRPr>
            </a:p>
          </p:txBody>
        </p:sp>
        <p:sp>
          <p:nvSpPr>
            <p:cNvPr id="7" name="テキスト ボックス 6"/>
            <p:cNvSpPr txBox="1"/>
            <p:nvPr/>
          </p:nvSpPr>
          <p:spPr>
            <a:xfrm>
              <a:off x="3717605" y="1815760"/>
              <a:ext cx="492443" cy="461665"/>
            </a:xfrm>
            <a:prstGeom prst="rect">
              <a:avLst/>
            </a:prstGeom>
            <a:noFill/>
          </p:spPr>
          <p:txBody>
            <a:bodyPr wrap="none" rtlCol="0">
              <a:spAutoFit/>
            </a:bodyPr>
            <a:lstStyle/>
            <a:p>
              <a:r>
                <a:rPr lang="en-US" altLang="ja-JP" sz="2400" dirty="0" smtClean="0"/>
                <a:t>×</a:t>
              </a:r>
              <a:endParaRPr kumimoji="1" lang="en-US" altLang="ja-JP" sz="2400" dirty="0" smtClean="0"/>
            </a:p>
          </p:txBody>
        </p:sp>
        <p:sp>
          <p:nvSpPr>
            <p:cNvPr id="9" name="テキスト ボックス 8"/>
            <p:cNvSpPr txBox="1"/>
            <p:nvPr/>
          </p:nvSpPr>
          <p:spPr>
            <a:xfrm>
              <a:off x="4294186" y="1008046"/>
              <a:ext cx="1927131" cy="261610"/>
            </a:xfrm>
            <a:prstGeom prst="rect">
              <a:avLst/>
            </a:prstGeom>
            <a:noFill/>
          </p:spPr>
          <p:txBody>
            <a:bodyPr wrap="none" rtlCol="0">
              <a:spAutoFit/>
            </a:bodyPr>
            <a:lstStyle/>
            <a:p>
              <a:r>
                <a:rPr kumimoji="1" lang="en-US" altLang="ja-JP" sz="1100" dirty="0" smtClean="0"/>
                <a:t>【</a:t>
              </a:r>
              <a:r>
                <a:rPr kumimoji="1" lang="ja-JP" altLang="en-US" sz="1100" dirty="0" smtClean="0"/>
                <a:t>ＥＣ一番</a:t>
              </a:r>
              <a:r>
                <a:rPr lang="ja-JP" altLang="en-US" sz="1100" dirty="0" smtClean="0"/>
                <a:t>店時シェア（</a:t>
              </a:r>
              <a:r>
                <a:rPr kumimoji="1" lang="ja-JP" altLang="en-US" sz="1100" dirty="0" smtClean="0"/>
                <a:t>２６％）</a:t>
              </a:r>
              <a:r>
                <a:rPr lang="en-US" altLang="ja-JP" sz="1100" dirty="0" smtClean="0"/>
                <a:t>】</a:t>
              </a:r>
              <a:endParaRPr kumimoji="1" lang="en-US" altLang="ja-JP" sz="1100" dirty="0" smtClean="0"/>
            </a:p>
          </p:txBody>
        </p:sp>
        <p:sp>
          <p:nvSpPr>
            <p:cNvPr id="10" name="テキスト ボックス 9"/>
            <p:cNvSpPr txBox="1"/>
            <p:nvPr/>
          </p:nvSpPr>
          <p:spPr>
            <a:xfrm>
              <a:off x="4856166" y="1864558"/>
              <a:ext cx="782587" cy="338554"/>
            </a:xfrm>
            <a:prstGeom prst="rect">
              <a:avLst/>
            </a:prstGeom>
            <a:solidFill>
              <a:schemeClr val="bg1"/>
            </a:solidFill>
          </p:spPr>
          <p:txBody>
            <a:bodyPr wrap="none" rtlCol="0">
              <a:spAutoFit/>
            </a:bodyPr>
            <a:lstStyle/>
            <a:p>
              <a:r>
                <a:rPr lang="ja-JP" altLang="en-US" sz="1600" dirty="0" smtClean="0">
                  <a:latin typeface="HGP創英角ｺﾞｼｯｸUB" pitchFamily="50" charset="-128"/>
                  <a:ea typeface="HGP創英角ｺﾞｼｯｸUB" pitchFamily="50" charset="-128"/>
                </a:rPr>
                <a:t>０．２６</a:t>
              </a:r>
              <a:endParaRPr kumimoji="1" lang="en-US" altLang="ja-JP" sz="1600" dirty="0" smtClean="0">
                <a:latin typeface="HGP創英角ｺﾞｼｯｸUB" pitchFamily="50" charset="-128"/>
                <a:ea typeface="HGP創英角ｺﾞｼｯｸUB" pitchFamily="50" charset="-128"/>
              </a:endParaRPr>
            </a:p>
          </p:txBody>
        </p:sp>
        <p:sp>
          <p:nvSpPr>
            <p:cNvPr id="13" name="テキスト ボックス 12"/>
            <p:cNvSpPr txBox="1"/>
            <p:nvPr/>
          </p:nvSpPr>
          <p:spPr>
            <a:xfrm>
              <a:off x="6384524" y="1774484"/>
              <a:ext cx="338554" cy="461665"/>
            </a:xfrm>
            <a:prstGeom prst="rect">
              <a:avLst/>
            </a:prstGeom>
            <a:noFill/>
          </p:spPr>
          <p:txBody>
            <a:bodyPr wrap="none" rtlCol="0">
              <a:spAutoFit/>
            </a:bodyPr>
            <a:lstStyle/>
            <a:p>
              <a:r>
                <a:rPr lang="en-US" altLang="ja-JP" sz="2400" dirty="0" smtClean="0"/>
                <a:t>=</a:t>
              </a:r>
            </a:p>
          </p:txBody>
        </p:sp>
        <p:sp>
          <p:nvSpPr>
            <p:cNvPr id="14" name="テキスト ボックス 13"/>
            <p:cNvSpPr txBox="1"/>
            <p:nvPr/>
          </p:nvSpPr>
          <p:spPr>
            <a:xfrm>
              <a:off x="7024942" y="1845922"/>
              <a:ext cx="1614545" cy="338554"/>
            </a:xfrm>
            <a:prstGeom prst="rect">
              <a:avLst/>
            </a:prstGeom>
            <a:solidFill>
              <a:schemeClr val="bg1"/>
            </a:solidFill>
          </p:spPr>
          <p:txBody>
            <a:bodyPr wrap="none" rtlCol="0">
              <a:spAutoFit/>
            </a:bodyPr>
            <a:lstStyle/>
            <a:p>
              <a:r>
                <a:rPr lang="ja-JP" altLang="en-US" sz="1600" dirty="0" smtClean="0">
                  <a:latin typeface="HGP創英角ｺﾞｼｯｸUB" pitchFamily="50" charset="-128"/>
                  <a:ea typeface="HGP創英角ｺﾞｼｯｸUB" pitchFamily="50" charset="-128"/>
                </a:rPr>
                <a:t>４億７</a:t>
              </a:r>
              <a:r>
                <a:rPr lang="en-US" altLang="ja-JP" sz="1600" dirty="0" smtClean="0">
                  <a:latin typeface="HGP創英角ｺﾞｼｯｸUB" pitchFamily="50" charset="-128"/>
                  <a:ea typeface="HGP創英角ｺﾞｼｯｸUB" pitchFamily="50" charset="-128"/>
                </a:rPr>
                <a:t>,</a:t>
              </a:r>
              <a:r>
                <a:rPr lang="ja-JP" altLang="en-US" sz="1600" dirty="0" smtClean="0">
                  <a:latin typeface="HGP創英角ｺﾞｼｯｸUB" pitchFamily="50" charset="-128"/>
                  <a:ea typeface="HGP創英角ｺﾞｼｯｸUB" pitchFamily="50" charset="-128"/>
                </a:rPr>
                <a:t>８００万円</a:t>
              </a:r>
              <a:endParaRPr kumimoji="1" lang="en-US" altLang="ja-JP" sz="1600" dirty="0" smtClean="0">
                <a:latin typeface="HGP創英角ｺﾞｼｯｸUB" pitchFamily="50" charset="-128"/>
                <a:ea typeface="HGP創英角ｺﾞｼｯｸUB" pitchFamily="50" charset="-128"/>
              </a:endParaRPr>
            </a:p>
          </p:txBody>
        </p:sp>
        <p:sp>
          <p:nvSpPr>
            <p:cNvPr id="15" name="テキスト ボックス 14"/>
            <p:cNvSpPr txBox="1"/>
            <p:nvPr/>
          </p:nvSpPr>
          <p:spPr>
            <a:xfrm>
              <a:off x="7472541" y="1000108"/>
              <a:ext cx="607859" cy="261610"/>
            </a:xfrm>
            <a:prstGeom prst="rect">
              <a:avLst/>
            </a:prstGeom>
            <a:noFill/>
          </p:spPr>
          <p:txBody>
            <a:bodyPr wrap="none" rtlCol="0">
              <a:spAutoFit/>
            </a:bodyPr>
            <a:lstStyle/>
            <a:p>
              <a:r>
                <a:rPr kumimoji="1" lang="en-US" altLang="ja-JP" sz="1100" dirty="0" smtClean="0"/>
                <a:t>【</a:t>
              </a:r>
              <a:r>
                <a:rPr lang="ja-JP" altLang="en-US" sz="1100" dirty="0" smtClean="0"/>
                <a:t>年商</a:t>
              </a:r>
              <a:r>
                <a:rPr kumimoji="1" lang="en-US" altLang="ja-JP" sz="1100" dirty="0" smtClean="0"/>
                <a:t>】</a:t>
              </a:r>
            </a:p>
          </p:txBody>
        </p:sp>
      </p:grpSp>
      <p:sp>
        <p:nvSpPr>
          <p:cNvPr id="21" name="Text Box 14"/>
          <p:cNvSpPr txBox="1">
            <a:spLocks noChangeArrowheads="1"/>
          </p:cNvSpPr>
          <p:nvPr/>
        </p:nvSpPr>
        <p:spPr bwMode="auto">
          <a:xfrm>
            <a:off x="95710" y="173350"/>
            <a:ext cx="293077" cy="314325"/>
          </a:xfrm>
          <a:prstGeom prst="rect">
            <a:avLst/>
          </a:prstGeom>
          <a:solidFill>
            <a:schemeClr val="bg1">
              <a:lumMod val="65000"/>
            </a:schemeClr>
          </a:solidFill>
          <a:ln w="9525">
            <a:solidFill>
              <a:schemeClr val="bg1">
                <a:lumMod val="85000"/>
              </a:schemeClr>
            </a:solidFill>
            <a:miter lim="800000"/>
            <a:headEnd/>
            <a:tailEnd/>
          </a:ln>
          <a:effectLst/>
        </p:spPr>
        <p:txBody>
          <a:bodyPr>
            <a:spAutoFit/>
          </a:bodyPr>
          <a:lstStyle/>
          <a:p>
            <a:pPr algn="ctr">
              <a:spcBef>
                <a:spcPct val="50000"/>
              </a:spcBef>
            </a:pPr>
            <a:r>
              <a:rPr lang="en-US" altLang="ja-JP" sz="1400" b="1" dirty="0" smtClean="0">
                <a:solidFill>
                  <a:schemeClr val="bg1"/>
                </a:solidFill>
                <a:latin typeface="HGP創英ﾌﾟﾚｾﾞﾝｽEB" pitchFamily="18" charset="-128"/>
                <a:ea typeface="HGP創英ﾌﾟﾚｾﾞﾝｽEB" pitchFamily="18" charset="-128"/>
              </a:rPr>
              <a:t>Ⅰ</a:t>
            </a:r>
            <a:endParaRPr lang="en-US" altLang="ja-JP" sz="1400" b="1" dirty="0">
              <a:solidFill>
                <a:schemeClr val="bg1"/>
              </a:solidFill>
              <a:latin typeface="HGP創英ﾌﾟﾚｾﾞﾝｽEB" pitchFamily="18" charset="-128"/>
              <a:ea typeface="HGP創英ﾌﾟﾚｾﾞﾝｽEB" pitchFamily="18" charset="-128"/>
            </a:endParaRPr>
          </a:p>
        </p:txBody>
      </p:sp>
      <p:sp>
        <p:nvSpPr>
          <p:cNvPr id="22" name="Rectangle 18"/>
          <p:cNvSpPr>
            <a:spLocks noChangeArrowheads="1"/>
          </p:cNvSpPr>
          <p:nvPr/>
        </p:nvSpPr>
        <p:spPr bwMode="auto">
          <a:xfrm>
            <a:off x="435681" y="186994"/>
            <a:ext cx="3868615" cy="304800"/>
          </a:xfrm>
          <a:prstGeom prst="rect">
            <a:avLst/>
          </a:prstGeom>
          <a:solidFill>
            <a:schemeClr val="bg1"/>
          </a:solidFill>
          <a:ln w="9525">
            <a:solidFill>
              <a:schemeClr val="bg1"/>
            </a:solidFill>
            <a:miter lim="800000"/>
            <a:headEnd/>
            <a:tailEnd/>
          </a:ln>
          <a:effectLst/>
        </p:spPr>
        <p:txBody>
          <a:bodyPr wrap="none" anchor="ctr"/>
          <a:lstStyle/>
          <a:p>
            <a:r>
              <a:rPr lang="ja-JP" altLang="en-US" sz="1300" dirty="0" smtClean="0">
                <a:solidFill>
                  <a:schemeClr val="tx1"/>
                </a:solidFill>
                <a:latin typeface="HGP創英ﾌﾟﾚｾﾞﾝｽEB" pitchFamily="18" charset="-128"/>
                <a:ea typeface="HGP創英ﾌﾟﾚｾﾞﾝｽEB" pitchFamily="18" charset="-128"/>
              </a:rPr>
              <a:t>市場動向調査・分析</a:t>
            </a:r>
            <a:endParaRPr lang="ja-JP" altLang="en-US" sz="1300" dirty="0">
              <a:solidFill>
                <a:schemeClr val="tx1"/>
              </a:solidFill>
              <a:latin typeface="HGP創英ﾌﾟﾚｾﾞﾝｽEB" pitchFamily="18" charset="-128"/>
              <a:ea typeface="HGP創英ﾌﾟﾚｾﾞﾝｽEB" pitchFamily="18" charset="-128"/>
            </a:endParaRPr>
          </a:p>
        </p:txBody>
      </p:sp>
      <p:sp>
        <p:nvSpPr>
          <p:cNvPr id="23" name="Rectangle 3"/>
          <p:cNvSpPr txBox="1">
            <a:spLocks noChangeArrowheads="1"/>
          </p:cNvSpPr>
          <p:nvPr/>
        </p:nvSpPr>
        <p:spPr>
          <a:xfrm>
            <a:off x="96417" y="557832"/>
            <a:ext cx="2046693" cy="513714"/>
          </a:xfrm>
          <a:prstGeom prst="rect">
            <a:avLst/>
          </a:prstGeom>
        </p:spPr>
        <p:txBody>
          <a:bodyPr/>
          <a:lstStyle/>
          <a:p>
            <a:pPr marL="342900" marR="0" lvl="0" indent="-342900" algn="l" defTabSz="914400" rtl="0" eaLnBrk="0" fontAlgn="base" latinLnBrk="0" hangingPunct="0">
              <a:lnSpc>
                <a:spcPct val="120000"/>
              </a:lnSpc>
              <a:spcBef>
                <a:spcPct val="20000"/>
              </a:spcBef>
              <a:spcAft>
                <a:spcPct val="0"/>
              </a:spcAft>
              <a:buClrTx/>
              <a:buSzTx/>
              <a:buFontTx/>
              <a:buNone/>
              <a:tabLst/>
              <a:defRPr/>
            </a:pPr>
            <a:r>
              <a:rPr lang="ja-JP" altLang="en-US" sz="1300" kern="0" noProof="0" dirty="0" smtClean="0">
                <a:latin typeface="HGP創英角ｺﾞｼｯｸUB" pitchFamily="50" charset="-128"/>
                <a:ea typeface="HGP創英角ｺﾞｼｯｸUB" pitchFamily="50" charset="-128"/>
              </a:rPr>
              <a:t>１</a:t>
            </a:r>
            <a:r>
              <a:rPr kumimoji="1" lang="ja-JP" altLang="en-US" sz="1300" b="0"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rPr>
              <a:t>．</a:t>
            </a:r>
            <a:r>
              <a:rPr lang="ja-JP" altLang="en-US" sz="1300" kern="0" noProof="0" dirty="0" smtClean="0">
                <a:latin typeface="HGP創英角ｺﾞｼｯｸUB" pitchFamily="50" charset="-128"/>
                <a:ea typeface="HGP創英角ｺﾞｼｯｸUB" pitchFamily="50" charset="-128"/>
              </a:rPr>
              <a:t>サマリー</a:t>
            </a:r>
            <a:endParaRPr kumimoji="1" lang="ja-JP" altLang="en-US" sz="1300" b="0" i="0" u="none" strike="noStrike" kern="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endParaRPr>
          </a:p>
        </p:txBody>
      </p:sp>
      <p:grpSp>
        <p:nvGrpSpPr>
          <p:cNvPr id="38" name="グループ化 37"/>
          <p:cNvGrpSpPr/>
          <p:nvPr/>
        </p:nvGrpSpPr>
        <p:grpSpPr>
          <a:xfrm>
            <a:off x="1357292" y="4000503"/>
            <a:ext cx="6572296" cy="996628"/>
            <a:chOff x="1357290" y="3429000"/>
            <a:chExt cx="6572296" cy="996628"/>
          </a:xfrm>
        </p:grpSpPr>
        <p:sp>
          <p:nvSpPr>
            <p:cNvPr id="34" name="正方形/長方形 33"/>
            <p:cNvSpPr/>
            <p:nvPr/>
          </p:nvSpPr>
          <p:spPr>
            <a:xfrm>
              <a:off x="6215074" y="3711248"/>
              <a:ext cx="1714512" cy="7143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448130" y="3882700"/>
              <a:ext cx="1255472" cy="338554"/>
            </a:xfrm>
            <a:prstGeom prst="rect">
              <a:avLst/>
            </a:prstGeom>
            <a:solidFill>
              <a:schemeClr val="bg1"/>
            </a:solidFill>
          </p:spPr>
          <p:txBody>
            <a:bodyPr wrap="none" rtlCol="0">
              <a:spAutoFit/>
            </a:bodyPr>
            <a:lstStyle/>
            <a:p>
              <a:r>
                <a:rPr lang="ja-JP" altLang="en-US" sz="1600" dirty="0" smtClean="0">
                  <a:solidFill>
                    <a:srgbClr val="FF0000"/>
                  </a:solidFill>
                  <a:latin typeface="HGP創英角ｺﾞｼｯｸUB" pitchFamily="50" charset="-128"/>
                  <a:ea typeface="HGP創英角ｺﾞｼｯｸUB" pitchFamily="50" charset="-128"/>
                </a:rPr>
                <a:t>４</a:t>
              </a:r>
              <a:r>
                <a:rPr lang="en-US" altLang="ja-JP" sz="1600" dirty="0" smtClean="0">
                  <a:solidFill>
                    <a:srgbClr val="FF0000"/>
                  </a:solidFill>
                  <a:latin typeface="HGP創英角ｺﾞｼｯｸUB" pitchFamily="50" charset="-128"/>
                  <a:ea typeface="HGP創英角ｺﾞｼｯｸUB" pitchFamily="50" charset="-128"/>
                </a:rPr>
                <a:t>,</a:t>
              </a:r>
              <a:r>
                <a:rPr lang="ja-JP" altLang="en-US" sz="1600" dirty="0" smtClean="0">
                  <a:solidFill>
                    <a:srgbClr val="FF0000"/>
                  </a:solidFill>
                  <a:latin typeface="HGP創英角ｺﾞｼｯｸUB" pitchFamily="50" charset="-128"/>
                  <a:ea typeface="HGP創英角ｺﾞｼｯｸUB" pitchFamily="50" charset="-128"/>
                </a:rPr>
                <a:t>０００万円</a:t>
              </a:r>
              <a:endParaRPr kumimoji="1" lang="en-US" altLang="ja-JP" sz="1600" dirty="0" smtClean="0">
                <a:solidFill>
                  <a:srgbClr val="FF0000"/>
                </a:solidFill>
                <a:latin typeface="HGP創英角ｺﾞｼｯｸUB" pitchFamily="50" charset="-128"/>
                <a:ea typeface="HGP創英角ｺﾞｼｯｸUB" pitchFamily="50" charset="-128"/>
              </a:endParaRPr>
            </a:p>
          </p:txBody>
        </p:sp>
        <p:sp>
          <p:nvSpPr>
            <p:cNvPr id="18" name="テキスト ボックス 17"/>
            <p:cNvSpPr txBox="1"/>
            <p:nvPr/>
          </p:nvSpPr>
          <p:spPr>
            <a:xfrm>
              <a:off x="3392478" y="3862363"/>
              <a:ext cx="492443" cy="461665"/>
            </a:xfrm>
            <a:prstGeom prst="rect">
              <a:avLst/>
            </a:prstGeom>
            <a:noFill/>
          </p:spPr>
          <p:txBody>
            <a:bodyPr wrap="none" rtlCol="0">
              <a:spAutoFit/>
            </a:bodyPr>
            <a:lstStyle/>
            <a:p>
              <a:r>
                <a:rPr lang="en-US" altLang="ja-JP" sz="2400" dirty="0" smtClean="0"/>
                <a:t>÷</a:t>
              </a:r>
            </a:p>
          </p:txBody>
        </p:sp>
        <p:sp>
          <p:nvSpPr>
            <p:cNvPr id="19" name="テキスト ボックス 18"/>
            <p:cNvSpPr txBox="1"/>
            <p:nvPr/>
          </p:nvSpPr>
          <p:spPr>
            <a:xfrm>
              <a:off x="4184083" y="3920800"/>
              <a:ext cx="846707" cy="338554"/>
            </a:xfrm>
            <a:prstGeom prst="rect">
              <a:avLst/>
            </a:prstGeom>
            <a:noFill/>
          </p:spPr>
          <p:txBody>
            <a:bodyPr wrap="none" rtlCol="0">
              <a:spAutoFit/>
            </a:bodyPr>
            <a:lstStyle/>
            <a:p>
              <a:r>
                <a:rPr lang="ja-JP" altLang="en-US" sz="1600" dirty="0" smtClean="0">
                  <a:latin typeface="HGP創英角ｺﾞｼｯｸUB" pitchFamily="50" charset="-128"/>
                  <a:ea typeface="HGP創英角ｺﾞｼｯｸUB" pitchFamily="50" charset="-128"/>
                </a:rPr>
                <a:t>１２ヶ月</a:t>
              </a:r>
              <a:endParaRPr kumimoji="1" lang="en-US" altLang="ja-JP" sz="1600" dirty="0" smtClean="0">
                <a:latin typeface="HGP創英角ｺﾞｼｯｸUB" pitchFamily="50" charset="-128"/>
                <a:ea typeface="HGP創英角ｺﾞｼｯｸUB" pitchFamily="50" charset="-128"/>
              </a:endParaRPr>
            </a:p>
          </p:txBody>
        </p:sp>
        <p:sp>
          <p:nvSpPr>
            <p:cNvPr id="20" name="テキスト ボックス 19"/>
            <p:cNvSpPr txBox="1"/>
            <p:nvPr/>
          </p:nvSpPr>
          <p:spPr>
            <a:xfrm>
              <a:off x="5389154" y="3862062"/>
              <a:ext cx="338554" cy="461665"/>
            </a:xfrm>
            <a:prstGeom prst="rect">
              <a:avLst/>
            </a:prstGeom>
            <a:noFill/>
          </p:spPr>
          <p:txBody>
            <a:bodyPr wrap="none" rtlCol="0">
              <a:spAutoFit/>
            </a:bodyPr>
            <a:lstStyle/>
            <a:p>
              <a:r>
                <a:rPr lang="en-US" altLang="ja-JP" sz="2400" dirty="0" smtClean="0"/>
                <a:t>=</a:t>
              </a:r>
            </a:p>
          </p:txBody>
        </p:sp>
        <p:sp>
          <p:nvSpPr>
            <p:cNvPr id="27" name="テキスト ボックス 26"/>
            <p:cNvSpPr txBox="1"/>
            <p:nvPr/>
          </p:nvSpPr>
          <p:spPr>
            <a:xfrm>
              <a:off x="6799278" y="3429000"/>
              <a:ext cx="607859" cy="261610"/>
            </a:xfrm>
            <a:prstGeom prst="rect">
              <a:avLst/>
            </a:prstGeom>
            <a:noFill/>
          </p:spPr>
          <p:txBody>
            <a:bodyPr wrap="none" rtlCol="0">
              <a:spAutoFit/>
            </a:bodyPr>
            <a:lstStyle/>
            <a:p>
              <a:r>
                <a:rPr kumimoji="1" lang="en-US" altLang="ja-JP" sz="1100" dirty="0" smtClean="0"/>
                <a:t>【</a:t>
              </a:r>
              <a:r>
                <a:rPr lang="ja-JP" altLang="en-US" sz="1100" dirty="0" smtClean="0"/>
                <a:t>月商</a:t>
              </a:r>
              <a:r>
                <a:rPr kumimoji="1" lang="en-US" altLang="ja-JP" sz="1100" dirty="0" smtClean="0"/>
                <a:t>】</a:t>
              </a:r>
            </a:p>
          </p:txBody>
        </p:sp>
        <p:sp>
          <p:nvSpPr>
            <p:cNvPr id="31" name="正方形/長方形 30"/>
            <p:cNvSpPr/>
            <p:nvPr/>
          </p:nvSpPr>
          <p:spPr>
            <a:xfrm>
              <a:off x="1357290" y="3711248"/>
              <a:ext cx="1714512" cy="7143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1401978" y="3900162"/>
              <a:ext cx="1614545" cy="338554"/>
            </a:xfrm>
            <a:prstGeom prst="rect">
              <a:avLst/>
            </a:prstGeom>
            <a:solidFill>
              <a:schemeClr val="bg1"/>
            </a:solidFill>
          </p:spPr>
          <p:txBody>
            <a:bodyPr wrap="none" rtlCol="0">
              <a:spAutoFit/>
            </a:bodyPr>
            <a:lstStyle/>
            <a:p>
              <a:r>
                <a:rPr lang="ja-JP" altLang="en-US" sz="1600" dirty="0" smtClean="0">
                  <a:latin typeface="HGP創英角ｺﾞｼｯｸUB" pitchFamily="50" charset="-128"/>
                  <a:ea typeface="HGP創英角ｺﾞｼｯｸUB" pitchFamily="50" charset="-128"/>
                </a:rPr>
                <a:t>４億７</a:t>
              </a:r>
              <a:r>
                <a:rPr lang="en-US" altLang="ja-JP" sz="1600" dirty="0" smtClean="0">
                  <a:latin typeface="HGP創英角ｺﾞｼｯｸUB" pitchFamily="50" charset="-128"/>
                  <a:ea typeface="HGP創英角ｺﾞｼｯｸUB" pitchFamily="50" charset="-128"/>
                </a:rPr>
                <a:t>,</a:t>
              </a:r>
              <a:r>
                <a:rPr lang="ja-JP" altLang="en-US" sz="1600" dirty="0" smtClean="0">
                  <a:latin typeface="HGP創英角ｺﾞｼｯｸUB" pitchFamily="50" charset="-128"/>
                  <a:ea typeface="HGP創英角ｺﾞｼｯｸUB" pitchFamily="50" charset="-128"/>
                </a:rPr>
                <a:t>８００万円</a:t>
              </a:r>
              <a:endParaRPr kumimoji="1" lang="en-US" altLang="ja-JP" sz="1600" dirty="0" smtClean="0">
                <a:latin typeface="HGP創英角ｺﾞｼｯｸUB" pitchFamily="50" charset="-128"/>
                <a:ea typeface="HGP創英角ｺﾞｼｯｸUB" pitchFamily="50" charset="-128"/>
              </a:endParaRPr>
            </a:p>
          </p:txBody>
        </p:sp>
        <p:sp>
          <p:nvSpPr>
            <p:cNvPr id="33" name="テキスト ボックス 32"/>
            <p:cNvSpPr txBox="1"/>
            <p:nvPr/>
          </p:nvSpPr>
          <p:spPr>
            <a:xfrm>
              <a:off x="1862277" y="3429000"/>
              <a:ext cx="607859" cy="261610"/>
            </a:xfrm>
            <a:prstGeom prst="rect">
              <a:avLst/>
            </a:prstGeom>
            <a:noFill/>
          </p:spPr>
          <p:txBody>
            <a:bodyPr wrap="none" rtlCol="0">
              <a:spAutoFit/>
            </a:bodyPr>
            <a:lstStyle/>
            <a:p>
              <a:r>
                <a:rPr kumimoji="1" lang="en-US" altLang="ja-JP" sz="1100" dirty="0" smtClean="0"/>
                <a:t>【</a:t>
              </a:r>
              <a:r>
                <a:rPr lang="ja-JP" altLang="en-US" sz="1100" dirty="0" smtClean="0"/>
                <a:t>年商</a:t>
              </a:r>
              <a:r>
                <a:rPr kumimoji="1" lang="en-US" altLang="ja-JP" sz="1100" dirty="0" smtClean="0"/>
                <a:t>】</a:t>
              </a:r>
            </a:p>
          </p:txBody>
        </p:sp>
      </p:grpSp>
      <p:sp>
        <p:nvSpPr>
          <p:cNvPr id="35" name="二等辺三角形 34"/>
          <p:cNvSpPr/>
          <p:nvPr/>
        </p:nvSpPr>
        <p:spPr>
          <a:xfrm rot="10800000">
            <a:off x="2778112" y="3300417"/>
            <a:ext cx="3357586" cy="41433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Text Box 25"/>
          <p:cNvSpPr txBox="1">
            <a:spLocks noChangeArrowheads="1"/>
          </p:cNvSpPr>
          <p:nvPr/>
        </p:nvSpPr>
        <p:spPr bwMode="auto">
          <a:xfrm>
            <a:off x="250827" y="5429264"/>
            <a:ext cx="8631921" cy="785818"/>
          </a:xfrm>
          <a:prstGeom prst="rect">
            <a:avLst/>
          </a:prstGeom>
          <a:solidFill>
            <a:schemeClr val="bg1">
              <a:lumMod val="95000"/>
              <a:alpha val="66000"/>
            </a:schemeClr>
          </a:solidFill>
          <a:ln w="9525">
            <a:solidFill>
              <a:schemeClr val="tx1">
                <a:lumMod val="50000"/>
                <a:lumOff val="50000"/>
              </a:schemeClr>
            </a:solidFill>
            <a:miter lim="800000"/>
            <a:headEnd/>
            <a:tailEnd/>
          </a:ln>
          <a:effectLst/>
        </p:spPr>
        <p:txBody>
          <a:bodyPr anchor="t" anchorCtr="0"/>
          <a:lstStyle/>
          <a:p>
            <a:pPr>
              <a:lnSpc>
                <a:spcPct val="110000"/>
              </a:lnSpc>
            </a:pPr>
            <a:r>
              <a:rPr lang="ja-JP" altLang="en-US" sz="1050" dirty="0" smtClean="0">
                <a:latin typeface="HGPｺﾞｼｯｸE" pitchFamily="50" charset="-128"/>
                <a:ea typeface="HGPｺﾞｼｯｸE" pitchFamily="50" charset="-128"/>
              </a:rPr>
              <a:t>■ＢＢＱ炉、ガーデンシンク、ピザ窯、スモーカーの合計市場規模はおよそ１８億４千万円である。</a:t>
            </a:r>
            <a:endParaRPr lang="en-US" altLang="ja-JP" sz="1050" dirty="0" smtClean="0">
              <a:latin typeface="HGPｺﾞｼｯｸE" pitchFamily="50" charset="-128"/>
              <a:ea typeface="HGPｺﾞｼｯｸE" pitchFamily="50" charset="-128"/>
            </a:endParaRPr>
          </a:p>
          <a:p>
            <a:pPr>
              <a:lnSpc>
                <a:spcPct val="110000"/>
              </a:lnSpc>
            </a:pPr>
            <a:r>
              <a:rPr lang="ja-JP" altLang="en-US" sz="1050" dirty="0" smtClean="0">
                <a:latin typeface="HGPｺﾞｼｯｸE" pitchFamily="50" charset="-128"/>
                <a:ea typeface="HGPｺﾞｼｯｸE" pitchFamily="50" charset="-128"/>
              </a:rPr>
              <a:t>■ＥＣ一番店時のシェアを２６％とすると、年商４億７８００万円となる。（</a:t>
            </a:r>
            <a:r>
              <a:rPr lang="en-US" altLang="ja-JP" sz="1050" dirty="0" smtClean="0">
                <a:latin typeface="HGPｺﾞｼｯｸE" pitchFamily="50" charset="-128"/>
                <a:ea typeface="HGPｺﾞｼｯｸE" pitchFamily="50" charset="-128"/>
              </a:rPr>
              <a:t>※</a:t>
            </a:r>
            <a:r>
              <a:rPr lang="ja-JP" altLang="en-US" sz="1050" dirty="0" smtClean="0">
                <a:latin typeface="HGPｺﾞｼｯｸE" pitchFamily="50" charset="-128"/>
                <a:ea typeface="HGPｺﾞｼｯｸE" pitchFamily="50" charset="-128"/>
              </a:rPr>
              <a:t>「船井流マーケティングの考え方」より、次ページ参照）</a:t>
            </a:r>
            <a:endParaRPr lang="en-US" altLang="ja-JP" sz="1050" dirty="0" smtClean="0">
              <a:latin typeface="HGPｺﾞｼｯｸE" pitchFamily="50" charset="-128"/>
              <a:ea typeface="HGPｺﾞｼｯｸE" pitchFamily="50" charset="-128"/>
            </a:endParaRPr>
          </a:p>
          <a:p>
            <a:pPr>
              <a:lnSpc>
                <a:spcPct val="110000"/>
              </a:lnSpc>
            </a:pPr>
            <a:r>
              <a:rPr lang="ja-JP" altLang="en-US" sz="1050" dirty="0" smtClean="0">
                <a:latin typeface="HGPｺﾞｼｯｸE" pitchFamily="50" charset="-128"/>
                <a:ea typeface="HGPｺﾞｼｯｸE" pitchFamily="50" charset="-128"/>
              </a:rPr>
              <a:t>■よって月商に直すと、約４０００万円の売上が見込めることになる。</a:t>
            </a:r>
            <a:endParaRPr lang="en-US" altLang="ja-JP" sz="1050" dirty="0" smtClean="0">
              <a:latin typeface="HGPｺﾞｼｯｸE" pitchFamily="50" charset="-128"/>
              <a:ea typeface="HGPｺﾞｼｯｸE" pitchFamily="50" charset="-128"/>
            </a:endParaRPr>
          </a:p>
        </p:txBody>
      </p:sp>
      <p:pic>
        <p:nvPicPr>
          <p:cNvPr id="41" name="Picture 2" descr="C:\Documents and Settings\F5430\デスクトップ\作業用\社内雑務\英二郎さん\証券会社様向け企業説明会\01表紙.jpg"/>
          <p:cNvPicPr>
            <a:picLocks noChangeAspect="1" noChangeArrowheads="1"/>
          </p:cNvPicPr>
          <p:nvPr/>
        </p:nvPicPr>
        <p:blipFill>
          <a:blip r:embed="rId2" cstate="print"/>
          <a:srcRect/>
          <a:stretch>
            <a:fillRect/>
          </a:stretch>
        </p:blipFill>
        <p:spPr bwMode="auto">
          <a:xfrm>
            <a:off x="0" y="0"/>
            <a:ext cx="9145588" cy="6858000"/>
          </a:xfrm>
          <a:prstGeom prst="rect">
            <a:avLst/>
          </a:prstGeom>
          <a:noFill/>
          <a:ln w="9525">
            <a:noFill/>
            <a:miter lim="800000"/>
            <a:headEnd/>
            <a:tailEnd/>
          </a:ln>
        </p:spPr>
      </p:pic>
      <p:sp>
        <p:nvSpPr>
          <p:cNvPr id="42" name="テキスト ボックス 41"/>
          <p:cNvSpPr txBox="1"/>
          <p:nvPr/>
        </p:nvSpPr>
        <p:spPr>
          <a:xfrm>
            <a:off x="6369955" y="3213101"/>
            <a:ext cx="2238091" cy="369322"/>
          </a:xfrm>
          <a:prstGeom prst="rect">
            <a:avLst/>
          </a:prstGeom>
          <a:noFill/>
        </p:spPr>
        <p:txBody>
          <a:bodyPr wrap="none" lIns="91429" tIns="45715" rIns="91429" bIns="45715">
            <a:spAutoFit/>
          </a:bodyPr>
          <a:lstStyle/>
          <a:p>
            <a:pPr>
              <a:defRPr/>
            </a:pPr>
            <a:r>
              <a:rPr lang="en-US" altLang="ja-JP" dirty="0" smtClean="0">
                <a:solidFill>
                  <a:schemeClr val="bg1"/>
                </a:solidFill>
                <a:latin typeface="HGS創英角ｺﾞｼｯｸUB" pitchFamily="50" charset="-128"/>
                <a:ea typeface="HGS創英角ｺﾞｼｯｸUB" pitchFamily="50" charset="-128"/>
                <a:cs typeface="+mn-cs"/>
              </a:rPr>
              <a:t>201</a:t>
            </a:r>
            <a:r>
              <a:rPr lang="ja-JP" altLang="en-US" dirty="0" smtClean="0">
                <a:solidFill>
                  <a:schemeClr val="bg1"/>
                </a:solidFill>
                <a:latin typeface="HGS創英角ｺﾞｼｯｸUB" pitchFamily="50" charset="-128"/>
                <a:ea typeface="HGS創英角ｺﾞｼｯｸUB" pitchFamily="50" charset="-128"/>
                <a:cs typeface="+mn-cs"/>
              </a:rPr>
              <a:t>３年</a:t>
            </a:r>
            <a:r>
              <a:rPr lang="ja-JP" altLang="en-US" dirty="0" smtClean="0">
                <a:solidFill>
                  <a:schemeClr val="bg1"/>
                </a:solidFill>
                <a:latin typeface="HGS創英角ｺﾞｼｯｸUB" pitchFamily="50" charset="-128"/>
                <a:ea typeface="HGS創英角ｺﾞｼｯｸUB" pitchFamily="50" charset="-128"/>
              </a:rPr>
              <a:t>５</a:t>
            </a:r>
            <a:r>
              <a:rPr lang="ja-JP" altLang="en-US" dirty="0" smtClean="0">
                <a:solidFill>
                  <a:schemeClr val="bg1"/>
                </a:solidFill>
                <a:latin typeface="HGS創英角ｺﾞｼｯｸUB" pitchFamily="50" charset="-128"/>
                <a:ea typeface="HGS創英角ｺﾞｼｯｸUB" pitchFamily="50" charset="-128"/>
                <a:cs typeface="+mn-cs"/>
              </a:rPr>
              <a:t>月３０日</a:t>
            </a:r>
            <a:endParaRPr lang="ja-JP" altLang="en-US" dirty="0">
              <a:solidFill>
                <a:schemeClr val="bg1"/>
              </a:solidFill>
              <a:latin typeface="HGS創英角ｺﾞｼｯｸUB" pitchFamily="50" charset="-128"/>
              <a:ea typeface="HGS創英角ｺﾞｼｯｸUB" pitchFamily="50" charset="-128"/>
              <a:cs typeface="+mn-cs"/>
            </a:endParaRPr>
          </a:p>
        </p:txBody>
      </p:sp>
      <p:sp>
        <p:nvSpPr>
          <p:cNvPr id="43" name="テキスト ボックス 42"/>
          <p:cNvSpPr txBox="1"/>
          <p:nvPr/>
        </p:nvSpPr>
        <p:spPr>
          <a:xfrm>
            <a:off x="1910168" y="1745531"/>
            <a:ext cx="5314253" cy="1323429"/>
          </a:xfrm>
          <a:prstGeom prst="rect">
            <a:avLst/>
          </a:prstGeom>
          <a:noFill/>
          <a:effectLst>
            <a:glow rad="228600">
              <a:schemeClr val="accent1">
                <a:satMod val="175000"/>
                <a:alpha val="40000"/>
              </a:schemeClr>
            </a:glow>
          </a:effectLst>
        </p:spPr>
        <p:txBody>
          <a:bodyPr wrap="none" lIns="91429" tIns="45715" rIns="91429" bIns="45715">
            <a:spAutoFit/>
          </a:bodyPr>
          <a:lstStyle/>
          <a:p>
            <a:pPr algn="ctr">
              <a:defRPr/>
            </a:pPr>
            <a:r>
              <a:rPr lang="ja-JP" altLang="en-US" sz="4000" dirty="0" smtClean="0">
                <a:ln w="18415" cmpd="sng">
                  <a:solidFill>
                    <a:srgbClr val="FFFFFF"/>
                  </a:solidFill>
                  <a:prstDash val="solid"/>
                </a:ln>
                <a:solidFill>
                  <a:srgbClr val="FFFFFF"/>
                </a:solidFill>
                <a:effectLst>
                  <a:glow rad="228600">
                    <a:schemeClr val="accent5">
                      <a:satMod val="175000"/>
                      <a:alpha val="40000"/>
                    </a:schemeClr>
                  </a:glow>
                  <a:outerShdw blurRad="38100" dist="38100" dir="2700000" algn="tl">
                    <a:srgbClr val="000000">
                      <a:alpha val="43137"/>
                    </a:srgbClr>
                  </a:outerShdw>
                </a:effectLst>
                <a:latin typeface="ＭＳ ゴシック" pitchFamily="49" charset="-128"/>
                <a:ea typeface="ＭＳ ゴシック" pitchFamily="49" charset="-128"/>
              </a:rPr>
              <a:t>海外進出の鍵</a:t>
            </a:r>
            <a:endParaRPr lang="en-US" altLang="ja-JP" sz="4000" dirty="0" smtClean="0">
              <a:ln w="18415" cmpd="sng">
                <a:solidFill>
                  <a:srgbClr val="FFFFFF"/>
                </a:solidFill>
                <a:prstDash val="solid"/>
              </a:ln>
              <a:solidFill>
                <a:srgbClr val="FFFFFF"/>
              </a:solidFill>
              <a:effectLst>
                <a:glow rad="228600">
                  <a:schemeClr val="accent5">
                    <a:satMod val="175000"/>
                    <a:alpha val="40000"/>
                  </a:schemeClr>
                </a:glow>
                <a:outerShdw blurRad="38100" dist="38100" dir="2700000" algn="tl">
                  <a:srgbClr val="000000">
                    <a:alpha val="43137"/>
                  </a:srgbClr>
                </a:outerShdw>
              </a:effectLst>
              <a:latin typeface="ＭＳ ゴシック" pitchFamily="49" charset="-128"/>
              <a:ea typeface="ＭＳ ゴシック" pitchFamily="49" charset="-128"/>
            </a:endParaRPr>
          </a:p>
          <a:p>
            <a:pPr algn="ctr">
              <a:defRPr/>
            </a:pPr>
            <a:r>
              <a:rPr lang="ja-JP" altLang="en-US" sz="4000" dirty="0" smtClean="0">
                <a:ln w="18415" cmpd="sng">
                  <a:solidFill>
                    <a:srgbClr val="FFFFFF"/>
                  </a:solidFill>
                  <a:prstDash val="solid"/>
                </a:ln>
                <a:solidFill>
                  <a:srgbClr val="FFFFFF"/>
                </a:solidFill>
                <a:effectLst>
                  <a:glow rad="228600">
                    <a:schemeClr val="accent5">
                      <a:satMod val="175000"/>
                      <a:alpha val="40000"/>
                    </a:schemeClr>
                  </a:glow>
                  <a:outerShdw blurRad="38100" dist="38100" dir="2700000" algn="tl">
                    <a:srgbClr val="000000">
                      <a:alpha val="43137"/>
                    </a:srgbClr>
                  </a:outerShdw>
                </a:effectLst>
                <a:latin typeface="ＭＳ ゴシック" pitchFamily="49" charset="-128"/>
                <a:ea typeface="ＭＳ ゴシック" pitchFamily="49" charset="-128"/>
              </a:rPr>
              <a:t>～タイ視察レポート～</a:t>
            </a:r>
            <a:endParaRPr lang="en-US" altLang="ja-JP" sz="4000" dirty="0">
              <a:ln w="18415" cmpd="sng">
                <a:solidFill>
                  <a:srgbClr val="FFFFFF"/>
                </a:solidFill>
                <a:prstDash val="solid"/>
              </a:ln>
              <a:solidFill>
                <a:srgbClr val="FFFFFF"/>
              </a:solidFill>
              <a:effectLst>
                <a:glow rad="228600">
                  <a:schemeClr val="accent5">
                    <a:satMod val="175000"/>
                    <a:alpha val="40000"/>
                  </a:schemeClr>
                </a:glow>
                <a:outerShdw blurRad="38100" dist="38100" dir="2700000" algn="tl">
                  <a:srgbClr val="000000">
                    <a:alpha val="43137"/>
                  </a:srgbClr>
                </a:outerShdw>
              </a:effectLst>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二等辺三角形 11"/>
          <p:cNvSpPr/>
          <p:nvPr/>
        </p:nvSpPr>
        <p:spPr>
          <a:xfrm rot="10800000">
            <a:off x="0" y="2024903"/>
            <a:ext cx="9144000" cy="540000"/>
          </a:xfrm>
          <a:prstGeom prst="triangle">
            <a:avLst>
              <a:gd name="adj" fmla="val 50000"/>
            </a:avLst>
          </a:prstGeom>
          <a:solidFill>
            <a:srgbClr val="FF99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78" name="AutoShape 2" descr="data:image/jpeg;base64,/9j/4AAQSkZJRgABAQAAAQABAAD/2wCEAAkGBhIQERAUEhIQEA8QEA8QEBAPDw8OEg8VFRUXFBQQEhUYHCYeFxkkGRQVHy8gIygpLCwsFR4xNTAqNSYrLCoBCQoKDgwOGg8PGiwgHyU1LCkvLSopLS8tLywsNDUpLCwsLyksKSwqLCwsLCwsLykqLDUpKSwsKSwsKSwpLCwqLP/AABEIAMwAzAMBIgACEQEDEQH/xAAcAAEAAQUBAQAAAAAAAAAAAAAABAIDBQYHAQj/xABEEAACAgACBgcFBAYJBQEAAAABAgADBBEFBhIhMUETIlFhcYGRBzKhscEUI1LRQlNiY3KSMzRDc4KTorLCRFSD0uEl/8QAGgEBAAMBAQEAAAAAAAAAAAAAAAMEBQIBBv/EACQRAQACAgEEAgMBAQAAAAAAAAABAgMRBBIhMUEyUQVxkSIj/9oADAMBAAIRAxEAPwDuMREBERAREw2nNZ68N1AOlvIzFSnLLsLn9ETm1orG5dVrNp1DME5bzuA3knlMHj9csPUSFJvcfo0jb9W90es1bF334s/esWX9TWCK18fxecqTRbgblCjs3CUb8uZ+ELtOLEfOU+/XPEvn0dVVQ5GxmtbxyAAHxmOxOnsYeOJ2O6upB885RdQy8j5b5icTiJVnNknzMrMYsceIXcRpnE/93iMx2Mo+GUsjXHGVndiXbusWtx8gZjMTiZisTiZ7W1/uf68tWv1DoGh/avkwXFVrsnd01We7+JOzvB8pu2i9Y8Nit1N1bt+ANk/8p3zg+EwhsOZ4TY8JoNWAJGRXeGGasp5MrDeDJ45Vq+e6CeNFvHZ2eJo+qmtjrauFxLdJt7sNiDltORv6G39rLgeeXbx3iX6Xi8bhSvSaTqSIiduCIiAiIgIiICIiAiIgIiIGH1o0ycNV1N99p6Okcd54tl2DjNWpwdOGXbxVqqzdYqzdew8y3M+Exmv2szpjGWvLaqrFauRmayd7Mo4bR3b/ANkTFavarWY0m612FZbe56z2kccieA5ZzKz5Ym/3ppYcfTT622HEe0DDJuqrscDhkFrX475AfX/P+wOX95v/ANs2DD6pYVBkKVbvfNz6mV2atYY/2NfkuUr2yXlLEUhrg1vrf3ldPRh8JbvurvByIJ7veEy+J1Jw7e7t1n9lsx6NnMPitSLF312K+XDMGtvrIZvPtNXp9NW0gxRip4j498t4PBFyCZlMdoa8sosptJQ+8lbWbQ7M1zHGZDRV1CuEsV62JyHSApv+kljJExr25mmp2uaP0cFG+SMRjQnDhJOnaxQFKnNG+B7Jp2kNI555RNZ3qXsWjXZd03izxUkEMGRhxVlOasPOdn1W0z9swmHu3BrKxtgbwrr1XH8wM4HfftJ39vhOoexjG7WDtr/VXtl4Oob5ky9xNxOlHk9426DERNBRIiICIiAiIgIiICIiAiIgcN10Q/b8R29Jl+U6dorBCumpBwWtR8N81D2maGNeJrvA6l2yCQNwdeIPiMj5Gb/Sm4eAmTOP/paJaM3/AMV0tdHKWrkzo5Q6TqcaOLoTJLDrJrrI7iVL0T1sisJjtJ6PS5SrqCD6jvB5TJsJYtEqT2WIlz/TONZKDS52nqtCAniy5ZqfQiavZnNp10pyuU/iQeoJGfplNYslvHbcPLQpw3AidF9iNn9dXkDS3rtD/jOdYbi3lOh+xJTtY88vuB5jbP1EvYPnCnm+MuqxETRUCIiAiIgIiICIiAiIgIiIGP0/o1MRh7UcZ5oxU81YDNWHfnGEOaIe1VPwk8iYnRzZVqOajYP+E7P0lbL2tEpqd6yyGUsWCVdJLbvOL2jTqsSsWSPZL7tIzmUMkrVFh5Ytl9zI9plGyzDR9e/fp/hf5iahYZ03SeAqtINiByoIGeeW/ju8phMfomhwR0aqeRUZETumWK9pSdE2aXhj73gJ072I1fc4x+29FHeAgPzYzl9g2OlHNTs/HKdo9kuj+i0bUxGRvey7xUnJD/KAfOa/Hjdts7POq6bnERL6iREQEREBERAREQEREBERATCjqvavY5YeDANn6lvSZqYjSybNqNydCh8VO0vwLekq8r4dX0nwfLT3pJS1ksdJKS8zpyrUUVu8su0M8tM0r3umrVSxka55dseQsRbK8ymrCJirJhMXiAuZPBQSfSZDF3cZqOs+PyXYB3vx/hH5mcVr12isJ99FZmWL0Xo58dikpTMG+05kcUXeXfyXOfR2Ewq1VpWgCpWioijgFUZADyE0f2V6mHC1fablK4m9clVh1qaicwpHJmyBPkDwm/T6fBTpqwc1+qSIiToSIiAiIgIiICIiAiIgIiICQdM07VTEb2rysHfs8R5jOToInN69VZrPt1W3TMS1cWZzwvLeIr6J3r/Cc170Pu/UeUtm6fNW3WZiWxERMbheLS29ksvfI1uIkcy7iq7ddMbicRPL8VI9dRs3k7NY3lju8hOO89oTRGu8oOLxHHs4zK6j6ipiHTHXt0i5saKMsgrVs1e0/wCLeuYHaZrmmsYHYhdy7gPAcJ0v2cn/APOw/c2Iz/zrD9Zf/HUicszP0rc60xijX22WIib7FIiICIiAiIgIiICIiAiIgIiICIkfGaQrpGbsB2DizdwHEwIGsOjTYodBnZWDuHF15r48x/8AZqLYuZvSGslj7q/ul7dxc/QTEYbDh7ACxVnzyJybabLPIg8eBmZzOJ17yV8+17jcjp/xZEsxktbTv7oJ+A9TMnbovELnsjDt35MpPlkfnLNmCvy6zqP2awB8TMaa687acWj0gvUle+1szyRd+fjMVpPSrWdUdVBwUfWScbhGXPqnx971MxFs836hJEe0W2ZrVvXW/AgJktuHzLGogKyk7yUf6HPymJ6EnfkdkHInln2eMoeqa/47F5yT+mbz8nikft2bV/WzDY0fdPlYPfpcbFieXMd4zEzE+fOjZGDoWVlOauhKsp7iN4m76se1Aps147rDcBilXf8A+ZVH+pR5TWZjpkS3RetiqyMrowBVlIYMDwIIlyAiIgIiICIiAiIgIiICImK05pBl2a6zlZYCSw41oNxbxPAefZAt6V07sk10gNYPec70q8e1u6YF6ySWYl3PFm3k/kO4SYmGCjIDIeufeTzMt2LAhOkxOmMUajQy8RfWfHI7x5jMeczdgmv6xb2w69tufoI8jdS4YAjgRmJDxHCZLA4AvUuRyIHPgZQ+hbG3dUDtJ/KYefjZItqI208WamtzLWcVzjR2qjYpgSuzVzsIyJ7l7flNuwurVanN/vG7DuX05+cq1h0n9npOzkHbqVjs7T5D6TvD+PmZ3l/hk5uo1j/rQ9YcPXtiqnJKKM1UAZ7bfp2MeZJ3eUxf2FR3+MlmUPNiIiI1DNmZmdyidGo/RXLsyEs36NrYZqMvDMSRZLAs2T3cxPXi5oDTt+j3+7ZmoJO3hnI2Dn+kh/Qbw3HPeOzq+g9P04yvbqbudG3PWfwsPrwM5LaocfXskXB6QuwdotqbZcbj+GxeaOOY+UDu0TFat6wV42hbE3H3bEPGtxxU93YeYmVgIiICIiAiIgIiICalXielstt4h3Kp/AnVXLx3n/FM/pzFmrD3OPeWttn+IjJfiRNXwq7Cqo4KoX0EDIF5HsMp6SW2eBRYZgNMb8ThR3uflM47TB39bHUjsrz9WP5QOlaLXKtfCTJHwIyQeEkQPGbLedwG8znesGlPtFpI/o16tY7ubef5TYdb9L7C9Cp6zjN8uS9nn8pphgUGUPKzKHgRrJFskmwyLYYFtLtk9x4/nKr0DDKR7DLtb5qPSBM1H08cHjFDEim4im0csyepZ4g7vBjO1T510inWPYRO2alaY+04LDuxzsCCuwnizp1Sx8cs/OBnonm0IzgexEQEREBERAwWuNuVCL+suqXxAO2R6LMCLJlNdrN+FX95Y/8AKhH/ADmDDwJPSSk2SxtzwvAuM8xmEG1jx+zWg+JP1kwvI+gV2sbYezYH+kQOlYYdUeEt6Qxq01s7cFG4fiPIDzl6obhNM1s0t0lnRqepXx/abn6cPWBhMXiWsdnY5sxJP5SwZ6TKTA8MtWGXCZHsaBZsMi2GX7GkWwwLFhlWGbcfGWrDGFbefCBZ0kOB8RN19kWkv6zSTw2Ll8+q3xC/zTS9I+74ETI+zjF9HpBOQsqtrPfnk4HqggdqDyoPLFaMeA8+EujDt3esCsPKhZKRQe2XBUIHoeVQBEBERA1DXhvvsIOWxij6GkfWYMPNo110a1laWoCz4fbJUby1bZdIB3jZU/4Zp9dwYAgggjMEcxAk7c8LyztRtQLhaV6opnibj+3l6ASMWmQ1ITOy1v3jQNv09pP7PSSPfbqp4ni3lOes0yWsOlOnuJB+7Tqp4Di3mfpMUTAEzwxKGaB47SNY0rseRrGgUWNItjS7Y0jWNAtWNKMO3W8jKbGlFL9cefygXcf7h8vnLWrOI2MbhW7LlHqCv1lzFnqt4GYzR1mWIw5/f0/71ED6Bw2kCvevZ+Uy1VwYZjePlNTF8yWhrybMhwIO15cDAzsREBERAREQE0nWLVJq2a7CrtIxLW4cbiDxL0/VefKbtEDk1OIDjMHPeQeRBHEEcj3Svam86c1RqxJLrnTfl/SoB1uzpF4OPj3iabpPQ+IwuZtTarH9vVm1eXa44p57u+BH2pd0Zi+jocD3rGcZ9gz3n6SMlgYAggg8CDmDPFGQygV5zzOUlpQ1kCpmlh3nj2Sy7wDvI7vPXeR3eB5Y8jWNKneR7HgUWNLdTdZfGeWNLKP1h4iBPxB6reBmIwR++o/v6T6Opk/F4kKD25cJk9QdSr8datuzsYWts+lcbrGHJB+lkefDdA6DhdqxgqAsx5D5num46M0cKVy4uctpvoO6NG6KroXJBvPvMfebx/KTICIiAiIgIiICIiAiIgYPSepuGuJYKabDxsoIrJPaw91vMTWcdqRiq8zW1eJX/IsHdkc1b1E6FEDjeNZqTlcllB4DpVKqe4N7p8jLXTA8CCO0HOdoZQQQQCDxBGYMxWJ1TwdhzbDU59qoEP8ApygcnayWXsnTrfZ3gjn1LF/hvtGXlnlIdns2wu/JsQPC0HL1UwObvZLDvOjn2ZYb9biv8yr/ANJWvswwm7NsSfG1Rn6LA5a7yO7zsdfsuwHNLW8cRb8gcpMp9nuj1/6atv7zaf5mBwW/Equ9mVR2kgSZorQGKxZH2ei2xTkRZslKsjz6Q5KfImfQOE0DhqcujopQjgVqQH1yzk+BzLVj2OKjCzHOLjxGGrBFYP7xzvs8sh4zpVVSooVQFVQFVVAAUDcAAOAlcQEREBERAREQP//Z"/>
          <p:cNvSpPr>
            <a:spLocks noChangeAspect="1" noChangeArrowheads="1"/>
          </p:cNvSpPr>
          <p:nvPr/>
        </p:nvSpPr>
        <p:spPr bwMode="auto">
          <a:xfrm>
            <a:off x="143608" y="-144463"/>
            <a:ext cx="281354"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24580" name="AutoShape 4" descr="data:image/jpeg;base64,/9j/4AAQSkZJRgABAQAAAQABAAD/2wCEAAkGBhIQERAUEhIQEA8QEA8QEBAPDw8OEg8VFRUXFBQQEhUYHCYeFxkkGRQVHy8gIygpLCwsFR4xNTAqNSYrLCoBCQoKDgwOGg8PGiwgHyU1LCkvLSopLS8tLywsNDUpLCwsLyksKSwqLCwsLCwsLykqLDUpKSwsKSwsKSwpLCwqLP/AABEIAMwAzAMBIgACEQEDEQH/xAAcAAEAAQUBAQAAAAAAAAAAAAAABAIDBQYHAQj/xABEEAACAgACBgcFBAYJBQEAAAABAgADBBEFBhIhMUETIlFhcYGRBzKhscEUI1LRQlNiY3KSMzRDc4KTorLCRFSD0uEl/8QAGgEBAAMBAQEAAAAAAAAAAAAAAAMEBQIBBv/EACQRAQACAgEEAgMBAQAAAAAAAAABAgMRBBIhMUEyUQVxkSIj/9oADAMBAAIRAxEAPwDuMREBERAREw2nNZ68N1AOlvIzFSnLLsLn9ETm1orG5dVrNp1DME5bzuA3knlMHj9csPUSFJvcfo0jb9W90es1bF334s/esWX9TWCK18fxecqTRbgblCjs3CUb8uZ+ELtOLEfOU+/XPEvn0dVVQ5GxmtbxyAAHxmOxOnsYeOJ2O6upB885RdQy8j5b5icTiJVnNknzMrMYsceIXcRpnE/93iMx2Mo+GUsjXHGVndiXbusWtx8gZjMTiZisTiZ7W1/uf68tWv1DoGh/avkwXFVrsnd01We7+JOzvB8pu2i9Y8Nit1N1bt+ANk/8p3zg+EwhsOZ4TY8JoNWAJGRXeGGasp5MrDeDJ45Vq+e6CeNFvHZ2eJo+qmtjrauFxLdJt7sNiDltORv6G39rLgeeXbx3iX6Xi8bhSvSaTqSIiduCIiAiIgIiICIiAiIgIiIGH1o0ycNV1N99p6Okcd54tl2DjNWpwdOGXbxVqqzdYqzdew8y3M+Exmv2szpjGWvLaqrFauRmayd7Mo4bR3b/ANkTFavarWY0m612FZbe56z2kccieA5ZzKz5Ym/3ppYcfTT622HEe0DDJuqrscDhkFrX475AfX/P+wOX95v/ANs2DD6pYVBkKVbvfNz6mV2atYY/2NfkuUr2yXlLEUhrg1vrf3ldPRh8JbvurvByIJ7veEy+J1Jw7e7t1n9lsx6NnMPitSLF312K+XDMGtvrIZvPtNXp9NW0gxRip4j498t4PBFyCZlMdoa8sosptJQ+8lbWbQ7M1zHGZDRV1CuEsV62JyHSApv+kljJExr25mmp2uaP0cFG+SMRjQnDhJOnaxQFKnNG+B7Jp2kNI555RNZ3qXsWjXZd03izxUkEMGRhxVlOasPOdn1W0z9swmHu3BrKxtgbwrr1XH8wM4HfftJ39vhOoexjG7WDtr/VXtl4Oob5ky9xNxOlHk9426DERNBRIiICIiAiIgIiICIiAiIgcN10Q/b8R29Jl+U6dorBCumpBwWtR8N81D2maGNeJrvA6l2yCQNwdeIPiMj5Gb/Sm4eAmTOP/paJaM3/AMV0tdHKWrkzo5Q6TqcaOLoTJLDrJrrI7iVL0T1sisJjtJ6PS5SrqCD6jvB5TJsJYtEqT2WIlz/TONZKDS52nqtCAniy5ZqfQiavZnNp10pyuU/iQeoJGfplNYslvHbcPLQpw3AidF9iNn9dXkDS3rtD/jOdYbi3lOh+xJTtY88vuB5jbP1EvYPnCnm+MuqxETRUCIiAiIgIiICIiAiIgIiIGP0/o1MRh7UcZ5oxU81YDNWHfnGEOaIe1VPwk8iYnRzZVqOajYP+E7P0lbL2tEpqd6yyGUsWCVdJLbvOL2jTqsSsWSPZL7tIzmUMkrVFh5Ytl9zI9plGyzDR9e/fp/hf5iahYZ03SeAqtINiByoIGeeW/ju8phMfomhwR0aqeRUZETumWK9pSdE2aXhj73gJ072I1fc4x+29FHeAgPzYzl9g2OlHNTs/HKdo9kuj+i0bUxGRvey7xUnJD/KAfOa/Hjdts7POq6bnERL6iREQEREBERAREQEREBERATCjqvavY5YeDANn6lvSZqYjSybNqNydCh8VO0vwLekq8r4dX0nwfLT3pJS1ksdJKS8zpyrUUVu8su0M8tM0r3umrVSxka55dseQsRbK8ymrCJirJhMXiAuZPBQSfSZDF3cZqOs+PyXYB3vx/hH5mcVr12isJ99FZmWL0Xo58dikpTMG+05kcUXeXfyXOfR2Ewq1VpWgCpWioijgFUZADyE0f2V6mHC1fablK4m9clVh1qaicwpHJmyBPkDwm/T6fBTpqwc1+qSIiToSIiAiIgIiICIiAiIgIiICQdM07VTEb2rysHfs8R5jOToInN69VZrPt1W3TMS1cWZzwvLeIr6J3r/Cc170Pu/UeUtm6fNW3WZiWxERMbheLS29ksvfI1uIkcy7iq7ddMbicRPL8VI9dRs3k7NY3lju8hOO89oTRGu8oOLxHHs4zK6j6ipiHTHXt0i5saKMsgrVs1e0/wCLeuYHaZrmmsYHYhdy7gPAcJ0v2cn/APOw/c2Iz/zrD9Zf/HUicszP0rc60xijX22WIib7FIiICIiAiIgIiICIiAiIgIiICIkfGaQrpGbsB2DizdwHEwIGsOjTYodBnZWDuHF15r48x/8AZqLYuZvSGslj7q/ul7dxc/QTEYbDh7ACxVnzyJybabLPIg8eBmZzOJ17yV8+17jcjp/xZEsxktbTv7oJ+A9TMnbovELnsjDt35MpPlkfnLNmCvy6zqP2awB8TMaa687acWj0gvUle+1szyRd+fjMVpPSrWdUdVBwUfWScbhGXPqnx971MxFs836hJEe0W2ZrVvXW/AgJktuHzLGogKyk7yUf6HPymJ6EnfkdkHInln2eMoeqa/47F5yT+mbz8nikft2bV/WzDY0fdPlYPfpcbFieXMd4zEzE+fOjZGDoWVlOauhKsp7iN4m76se1Aps147rDcBilXf8A+ZVH+pR5TWZjpkS3RetiqyMrowBVlIYMDwIIlyAiIgIiICIiAiIgIiICImK05pBl2a6zlZYCSw41oNxbxPAefZAt6V07sk10gNYPec70q8e1u6YF6ySWYl3PFm3k/kO4SYmGCjIDIeufeTzMt2LAhOkxOmMUajQy8RfWfHI7x5jMeczdgmv6xb2w69tufoI8jdS4YAjgRmJDxHCZLA4AvUuRyIHPgZQ+hbG3dUDtJ/KYefjZItqI208WamtzLWcVzjR2qjYpgSuzVzsIyJ7l7flNuwurVanN/vG7DuX05+cq1h0n9npOzkHbqVjs7T5D6TvD+PmZ3l/hk5uo1j/rQ9YcPXtiqnJKKM1UAZ7bfp2MeZJ3eUxf2FR3+MlmUPNiIiI1DNmZmdyidGo/RXLsyEs36NrYZqMvDMSRZLAs2T3cxPXi5oDTt+j3+7ZmoJO3hnI2Dn+kh/Qbw3HPeOzq+g9P04yvbqbudG3PWfwsPrwM5LaocfXskXB6QuwdotqbZcbj+GxeaOOY+UDu0TFat6wV42hbE3H3bEPGtxxU93YeYmVgIiICIiAiIgIiICalXielstt4h3Kp/AnVXLx3n/FM/pzFmrD3OPeWttn+IjJfiRNXwq7Cqo4KoX0EDIF5HsMp6SW2eBRYZgNMb8ThR3uflM47TB39bHUjsrz9WP5QOlaLXKtfCTJHwIyQeEkQPGbLedwG8znesGlPtFpI/o16tY7ubef5TYdb9L7C9Cp6zjN8uS9nn8pphgUGUPKzKHgRrJFskmwyLYYFtLtk9x4/nKr0DDKR7DLtb5qPSBM1H08cHjFDEim4im0csyepZ4g7vBjO1T510inWPYRO2alaY+04LDuxzsCCuwnizp1Sx8cs/OBnonm0IzgexEQEREBERAwWuNuVCL+suqXxAO2R6LMCLJlNdrN+FX95Y/8AKhH/ADmDDwJPSSk2SxtzwvAuM8xmEG1jx+zWg+JP1kwvI+gV2sbYezYH+kQOlYYdUeEt6Qxq01s7cFG4fiPIDzl6obhNM1s0t0lnRqepXx/abn6cPWBhMXiWsdnY5sxJP5SwZ6TKTA8MtWGXCZHsaBZsMi2GX7GkWwwLFhlWGbcfGWrDGFbefCBZ0kOB8RN19kWkv6zSTw2Ll8+q3xC/zTS9I+74ETI+zjF9HpBOQsqtrPfnk4HqggdqDyoPLFaMeA8+EujDt3esCsPKhZKRQe2XBUIHoeVQBEBERA1DXhvvsIOWxij6GkfWYMPNo110a1laWoCz4fbJUby1bZdIB3jZU/4Zp9dwYAgggjMEcxAk7c8LyztRtQLhaV6opnibj+3l6ASMWmQ1ITOy1v3jQNv09pP7PSSPfbqp4ni3lOes0yWsOlOnuJB+7Tqp4Di3mfpMUTAEzwxKGaB47SNY0rseRrGgUWNItjS7Y0jWNAtWNKMO3W8jKbGlFL9cefygXcf7h8vnLWrOI2MbhW7LlHqCv1lzFnqt4GYzR1mWIw5/f0/71ED6Bw2kCvevZ+Uy1VwYZjePlNTF8yWhrybMhwIO15cDAzsREBERAREQE0nWLVJq2a7CrtIxLW4cbiDxL0/VefKbtEDk1OIDjMHPeQeRBHEEcj3Svam86c1RqxJLrnTfl/SoB1uzpF4OPj3iabpPQ+IwuZtTarH9vVm1eXa44p57u+BH2pd0Zi+jocD3rGcZ9gz3n6SMlgYAggg8CDmDPFGQygV5zzOUlpQ1kCpmlh3nj2Sy7wDvI7vPXeR3eB5Y8jWNKneR7HgUWNLdTdZfGeWNLKP1h4iBPxB6reBmIwR++o/v6T6Opk/F4kKD25cJk9QdSr8datuzsYWts+lcbrGHJB+lkefDdA6DhdqxgqAsx5D5num46M0cKVy4uctpvoO6NG6KroXJBvPvMfebx/KTICIiAiIgIiICIiAiIgYPSepuGuJYKabDxsoIrJPaw91vMTWcdqRiq8zW1eJX/IsHdkc1b1E6FEDjeNZqTlcllB4DpVKqe4N7p8jLXTA8CCO0HOdoZQQQQCDxBGYMxWJ1TwdhzbDU59qoEP8ApygcnayWXsnTrfZ3gjn1LF/hvtGXlnlIdns2wu/JsQPC0HL1UwObvZLDvOjn2ZYb9biv8yr/ANJWvswwm7NsSfG1Rn6LA5a7yO7zsdfsuwHNLW8cRb8gcpMp9nuj1/6atv7zaf5mBwW/Equ9mVR2kgSZorQGKxZH2ei2xTkRZslKsjz6Q5KfImfQOE0DhqcujopQjgVqQH1yzk+BzLVj2OKjCzHOLjxGGrBFYP7xzvs8sh4zpVVSooVQFVQFVVAAUDcAAOAlcQEREBERAREQP//Z"/>
          <p:cNvSpPr>
            <a:spLocks noChangeAspect="1" noChangeArrowheads="1"/>
          </p:cNvSpPr>
          <p:nvPr/>
        </p:nvSpPr>
        <p:spPr bwMode="auto">
          <a:xfrm>
            <a:off x="143608" y="-144463"/>
            <a:ext cx="281354"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24586" name="AutoShape 10" descr="data:image/jpeg;base64,/9j/4AAQSkZJRgABAQAAAQABAAD/2wCEAAkGBg8QDhAQDw8QDw8QEA8QDw4PDxAQDRAOFxAXFBQQFBIXGyYeFxkmGRISHy8gIycpLSwtFSAyNTAqNSYrLCkBCQoKDgwMFQ8PFyscFx0qKTQpKS4sNSkpLCkwKSk1NSksKSkpLCk1KTYpNTUpLCkpKSkpKSk1LCkpKSkpKSkpKf/AABEIAMIBAwMBIgACEQEDEQH/xAAbAAEAAgMBAQAAAAAAAAAAAAAABAUCAwYBB//EAEUQAAIBAgIFBQ0GBQIHAAAAAAECAAMRBBIFITFRcRNBYZGxBhQiMlJyc4GhsrPB0QcjJDRCdDNjg5LhQ2IVU4KjpPDx/8QAGgEBAAMBAQEAAAAAAAAAAAAAAAEDBAUCBv/EAC0RAQEAAQIEAgkFAQAAAAAAAAABAgQRAyExUTOBBRIjJDJxkbHBFEFCUmET/9oADAMBAAIRAxEAPwD7jERAREQEREBERAREQEREBERAREQEREBERAREQEREBERAREQEREBERAREQEREBERAREQExdwNpA4m0ylbpNvCA3D5/wCIE7vhPKX+4T3ll8pesShq1VVSzEKo2sxsAOkzQulKB2V6R/qJ9Z7mFvSItk6um5Rd46xPcw3ic4MZSOypTPB0+szWop2Mp4EGPUsN46GJQAzK56Z52SvYlFnbeesz3lm8pusxsLyJSDEP5bf3Ge99P5bdcbC6iU3fdTyj7J6MbU8o9Q+kbC4iVHf9TyvYJ7/xCpvHUI2FtEqxpF/9p9Un4XECoiuNjAH/ABIG2ImurXVfGIHb1QNkSvq6U8getvpIxxlQ/qPqtAuYlQMZU8o9Q+kyGNqeV7B9IFrErO/nG1h1CbcDpNajFNWZRfiL2v2dcCdERAREQEREBERASr0ifvP+kfOWkqdIH7w8B2SYKPuna2DrcFHXUWcAjzue7B7YKp0tTH/cB+U4BGne9Gz2WV/38RztV8c+ScjyRTaQKbyRTebsoyLKlUkqnWO89crKbyVTeUZYi0pYhvKbrMlU8S3lN1mVdN5JpvM2WE7J3vdZpiG8o9c3JWO+QKbyQjynLCdj18u9TVqGbA0io03K0puE7H/XP+1+rdPDPFM9Mo4mMk5NWmzyyz2t35C7RxEsNB/laPTTU9YvK8bRxEsdCflMP6Gl7gmauiiaU0k4qcmng2ALNz3OwDqlcarbzM9KN+IqcKfYZGzwNwqtvnvLtv8AYJozxngSO+G3+yenSGVSWAFucSNnkPTDfh6vmfMQIWlO6baqazv5pI7ga7PjKhY3PIN8RJyM6r7OvzdT0DfESB9EiIkBERAREQEREBKjHH7xvV2CW8psWfvG4yYOb7tm/Bnpq0x2n5TgQZ3Xd034VBvrL7jzhJ9F6OnsPO/hzdT4nk3I0kI8hqZtRpusZk+m8k03lejyTTeU5RCxpvJVN5W03kqm8oygsabyTTeV9N5JpvKMohPRpvVpCR5vRpTYhMVpskZGkhdky8ecmvSeJfkEyz0OLYXD+ho/DEqqxsjHcrH2S40YLYeiP5VP3BMddNzumntiX4U+wyHyk3d0VS2KfzU7DK3lxAmcpHKSHy4jlxAmcpI2k3vh63mHtEw5cTVjKl6Fb0Z95YHMmdT9nJ/F1PQN8RJyhM6r7OfzdT0DfESB9GiIkBERAREQEREBKXE+O3nHtl1KOqfCbzj2yYOV7vW+5ojfVJ6kP1nEzsu79vAoD/dUPsX6zjZ9J6Pnu883M1PiUmStMYm5nSUeSEeQVab0eeLBPpvJVN5XU3kmm8pyiFlTqSTTeVtN5KpvKMsRZU3khHlfTeSabyjKITkaTaewcJWU3llS8UcBMWonKNej+O/JhjDalUO6nU9wy+wQtSpjcie6Jz+kT9xW9DV+GZ0dEWVR0DsmGuk4TuxrZcWfMT5yj77lh3f1LYz+mvaZzXLwLXvuO+5VcvHLwLXvubFr5qdcfyT76ym5eS8DVumI9A3xEgQiZ1X2cfnKnoG+Ik5MmdX9m5/GVP27/ESB9IiIkBERAREQEREBKJtp4mXhMopMHH937a8OOiqfan0nIzqe75vvaI3U2PW/+Jy0+m0M93x8/vXL1HiUiIm1Q9matNc9BkCVTeSKbyCjSRTeV2CfTeSqVSV1N5JpvKcsULKm8k03ldTqSVTeUZQWNN5cUfFXgOyc/TedBR8VfNXsnO1U5Rs0nxVo0p+Xrehq/DM6cCcxpP8AgVfRsOsWnUTn10Hy77Rz+NHol7TOVzzrPtFS+NHo17TOW5KBhnjPMuSnvJQMM8n6JbViP27fESQuSk/RiWXEft2+IkCKTOr+zb85U/bv8RJyZnV/Zt+cqft3+Ikmj6VERPIREQEREBERAxqHwTwPZKKXlUeC1tx7JSSYOG7u2/E0xuoj2u05qfVMVoyhVN6tJHNrXZQWtuvt5zIb9y2DP+gB5rVF7GnZ0+vw4fDmFl5MXE0+WWVsr5vE+gP3FYQ7BUXhU+oMjVO4OgfFq1V45G+QmqekODe88lV02biInXv3AeTiP7qX0aRqncHXHi1aR451+Rlk1vAv8vu8XgcSfs5oGbkaW9TuKxY2Cm3m1APeAmhu5jGL/oMfNam3Y0s/UcLLpnPq83hZ9qjI8k03mB0TiV20Kw/psewTzk3XxlZfOUjtjfG9K8XGzrE2m8lU6kradSSqbyvLF5WKPOopeKvmjsnH06k7FNg4DsnK1s29XzbdJ1yR9J/wX6co63A+c6icxpD+Hbe9AdddB85085tb3zru5o5sZ/TX5znu9eidh3UUc2KbzU+cqe9IFL3r0R3r0S670jvSBS969E30KOWniD/Ib30ln3pMMTRy0K5/lH3lgcwTOr+zU/jan7d/iU5yRM6z7NPztT9u/wASnJH0yIieQiIgIiICJDxGkQupRmPPrsOuaaWmQ2xbgGxKuCL7oFlNbUEO1VPqF5GGlU51YeoH5zYNI095HFW+kDI4Gn5PUSJgdHJ0j1zYuMpn9a9YHbNi1AdhB4EQIh0WvMx9hmB0XubrH+ZYRJ3FYdGPzFT1iYHR9TcDwIk7EY1U1bTuHzM0jSg51PXHMV1VgrFWIDDmMxFRfKHWJG0tVDViwuLhdvCQKourDerD2SRdCe3mzuWxaNgMLdluKFNSCR+lcvylrkpnmQ+oGRuKNqKnaqnioM0to2gdtGn/AGKOydCcHTP6R6tUwOj6e4jgTPUzs6VFxl6xzp0PQ/5YHAsPnJkszoxeYsOo/KYHRe5/Z/mTc7l1u6JjJ0myox3ir01sKP8Ayac6aVv/AAcFkLPqR1fKBbMym63O4NY8VHNcGynivTkdPLfEv5qdhkDk5aaYW+JqcKfYZEyQI3Jxyck5IyQI3JyNpNbYev6M+8JZZJD00tsLW9GfeEDhjO0+zLAua1Wva1MUzSvvcsrWHALr84TjsPh3qOtNBmd2CqBzsdk+16K0amGoJRpjwUFr87NtLHpJuYolxESAiJpxGKVBrOvmHOYG1nAFybCVuKxpbUNQ9p4zTiMWW1k2A5uYSLiqpVCQQDsBILaydWobZIU8RmL6hZNVwbkm1zqExpVkWkpCFVNsqqAWN9nrPTNFamAiUtQV9TA+Pa+Y2UdO3mE2MuaqFNgqDMBfxjsHg7hqkjYFpqxAYh6lzsuQLW5tgHaZ4tAZeTSrrXLnNznIJ13PMTrmtH1vVbMAoICnaAPGOUb9UxzFKZJ/iVCbKV2sdSrZegC8CXyTM6kOuQZswFiWbZa+4fKK1N7rlUWzeETzLt1dPN65ErUgEp0RYk2BGzwRrLWG0areubHJNZQL2QFjZrDcosOeBvD1A9spCBb5rsLtfYOr2z1Mc5D3zqFJGtjdgNpHRNVCsxqVNbZVsoB1C+02382uY0se3JNULA62KlhlXLsXpt7dcgb6RzIr+EuYXCsBmt/72zGnVVs1m1KSpJBABG3XMamOYU0JCMxyDwvBFztNtvqmb1VzBOT8F89yDYDUSeJN+2SMTkZc10K2vmNrW33MNgl8keqZ1aNMrlZCFFjbmsNY9Wqe06dJ+Tq3awJZARa52BrdnGBhRwwpoqIuVFFlUDUBPajZQTYmwvZVLMeAG0z1qYexWsLB7m19ZX9J6L26pnyLllYVFyZSbAg5idhvuteBE0IuJrVlr1CcPQTNyeGJHK1CVK56o/SNdwv/ANPT3lPQoVM7Z7ZLKFFtd+ck9U38gN0jYWMSvCHmZh6zMgX5nPrsY2E6JBbEuoJLLYAkkjYBM9F48V6K1ALBi4HBXK39kgVWksG5rVXynIFTwtQGw3tvkLJOl0h/BqeaZzckeZIyz2e3gY5ZA08PwtbzPmJY3lLghXxOPq4Y2bDjXUDAAKllI1gX1tYW3E7tQbe4zQ/IqMQ6jlX107jWlMi3WQeq3TO6wmJWogdSCDfWNYuDY6+IMgHQYbVUqMV51TwQRuvLGhQWmiogCqoAVRsAijZERIGvEMwU5Rc6rAbdsq3XXdke+8g9tpcRAoalKk1s3MbgHZfpHPFTCq9vDNgb2uQG3X3y9Kg7RfjNTYOmf0L1ASRTvhCWUhxYX1CwJPHbbo55j3m4fMAoU62sLs7bBc7gJbNo6nuI4MZgdGDmdhxsY3FV3nlQqoZb31qfDvvvvmpaDMigg0gDfKDdsvMCeY8JcHAVBsqA8QR85icNWHMrev6iNxUsb1hbmTXZd51AseboG6equQ1HbKqkg313OrxmJ7BLJkqDbSvwsewzVUC7HpnaDrU2uNh1iNxW00K0G1MmosMpvUsddyfKnuIU8kgsV1oCijOxHkX9W3ok6pTovYNrAINtouNkVcKj2u5sDe2wE819454ETEfxKQJFrkgWuxe2ojcBfbM0p/fZ2UWVcqG+sk7T0bvXJFTBklSKgABuQNRbcCeYds8q4J2sAQFJ8M7WK7hx3wNTs1V7bKKWLMDrqNfxAd19s14qqzHk0JVrA5gPBRM1rDpte3CSnWoihaaDVZVU6lA3ma8Szasqm7ar21KPKMCK4BPJU7BR/F1bEIJsDvPzma0hUPJiwooPvCDaxBFqQ4iSKBRStPKzMQSz85sNbMeoRWdEWygBSxNudqjHtvJGGOxLEgLcM9wCD4gsfC9kxq4hwVpo7BiB4R12RSASen5zBVyAuwvUcC6qdpA1Is9VeTDMQWZmBIGs5jYBF6NggSe/nNUIpBIs1QEahT16gd5NhN9HFOaoSwICkuR+nyRxN+oSJTU0l1kM7G17XLMScqjoF+2Z8quFw7PUN3N2c+VUPNwHygaNM4kVa9LBK2U1STVI2imq5io6bD2idFRoqiqigKqgKqjYABYCVPc/onkwa9UXxNbW5O1FJuKY3c1+ngJczyE1th0O1FPFRNkQIzaNpH9A9Vx2TU2h6R5mHBj85OiBWtoNOZmHGxmzRmiUocoV1vVfPUcjWTawHAAe075OiAiIgIiICIiAiIgIiICIiAiIgYtTU7QDxAM1NgaZ/QPVq7JviBEbRic2YcGPzmB0ZudhxAP0k6IFecDVGxweNx9Z4aNYcwbgR85YxAqy1QbaR9Qv2TW1RP1U7W2XFrHZzjpMuIgUuWixBtrF7G97X1Ge970ywbMbgEC+wX2m2/mlq1BDtVTxAmttH0j+kDgSOySK8YZc/KFwcqkKNgXym421Sv0cO/cRypv3thz4AOypW234DUerpl2+ikIIu4uLam+om/B4RKVNadNQqILKB29J6YG6IiQEREBERAREQEREBERAREQEREBERAREQEREBERAREQEREBERAREQEREBERAREQEREBERAREQEREBERAREQEREBERAREQEREBERAREQEREBERAREQEREBERAREQEREBERAREQP/Z"/>
          <p:cNvSpPr>
            <a:spLocks noChangeAspect="1" noChangeArrowheads="1"/>
          </p:cNvSpPr>
          <p:nvPr/>
        </p:nvSpPr>
        <p:spPr bwMode="auto">
          <a:xfrm>
            <a:off x="143608" y="-144463"/>
            <a:ext cx="281354"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33" name="Text Box 14"/>
          <p:cNvSpPr txBox="1">
            <a:spLocks noChangeArrowheads="1"/>
          </p:cNvSpPr>
          <p:nvPr/>
        </p:nvSpPr>
        <p:spPr bwMode="auto">
          <a:xfrm>
            <a:off x="95710" y="173350"/>
            <a:ext cx="293077" cy="314325"/>
          </a:xfrm>
          <a:prstGeom prst="rect">
            <a:avLst/>
          </a:prstGeom>
          <a:solidFill>
            <a:schemeClr val="bg1">
              <a:lumMod val="65000"/>
            </a:schemeClr>
          </a:solidFill>
          <a:ln w="9525">
            <a:solidFill>
              <a:schemeClr val="bg1">
                <a:lumMod val="85000"/>
              </a:schemeClr>
            </a:solidFill>
            <a:miter lim="800000"/>
            <a:headEnd/>
            <a:tailEnd/>
          </a:ln>
          <a:effectLst/>
        </p:spPr>
        <p:txBody>
          <a:bodyPr>
            <a:spAutoFit/>
          </a:bodyPr>
          <a:lstStyle/>
          <a:p>
            <a:pPr algn="ctr">
              <a:spcBef>
                <a:spcPct val="50000"/>
              </a:spcBef>
            </a:pPr>
            <a:r>
              <a:rPr lang="en-US" altLang="ja-JP" sz="1400" b="1" dirty="0" smtClean="0">
                <a:solidFill>
                  <a:schemeClr val="bg1"/>
                </a:solidFill>
                <a:latin typeface="HGP創英ﾌﾟﾚｾﾞﾝｽEB" pitchFamily="18" charset="-128"/>
                <a:ea typeface="HGP創英ﾌﾟﾚｾﾞﾝｽEB" pitchFamily="18" charset="-128"/>
              </a:rPr>
              <a:t>Ⅰ</a:t>
            </a:r>
            <a:endParaRPr lang="en-US" altLang="ja-JP" sz="1400" b="1" dirty="0">
              <a:solidFill>
                <a:schemeClr val="bg1"/>
              </a:solidFill>
              <a:latin typeface="HGP創英ﾌﾟﾚｾﾞﾝｽEB" pitchFamily="18" charset="-128"/>
              <a:ea typeface="HGP創英ﾌﾟﾚｾﾞﾝｽEB" pitchFamily="18" charset="-128"/>
            </a:endParaRPr>
          </a:p>
        </p:txBody>
      </p:sp>
      <p:sp>
        <p:nvSpPr>
          <p:cNvPr id="35" name="Rectangle 3"/>
          <p:cNvSpPr txBox="1">
            <a:spLocks noChangeArrowheads="1"/>
          </p:cNvSpPr>
          <p:nvPr/>
        </p:nvSpPr>
        <p:spPr>
          <a:xfrm>
            <a:off x="96417" y="557832"/>
            <a:ext cx="4689898" cy="889000"/>
          </a:xfrm>
          <a:prstGeom prst="rect">
            <a:avLst/>
          </a:prstGeom>
        </p:spPr>
        <p:txBody>
          <a:bodyPr/>
          <a:lstStyle/>
          <a:p>
            <a:pPr marL="342900" indent="-342900" eaLnBrk="0" fontAlgn="base" hangingPunct="0">
              <a:lnSpc>
                <a:spcPct val="120000"/>
              </a:lnSpc>
              <a:spcBef>
                <a:spcPct val="20000"/>
              </a:spcBef>
              <a:spcAft>
                <a:spcPct val="0"/>
              </a:spcAft>
              <a:defRPr/>
            </a:pPr>
            <a:r>
              <a:rPr lang="ja-JP" altLang="en-US" sz="1300" kern="0" dirty="0" smtClean="0">
                <a:latin typeface="HGP創英角ｺﾞｼｯｸUB" pitchFamily="50" charset="-128"/>
                <a:ea typeface="HGP創英角ｺﾞｼｯｸUB" pitchFamily="50" charset="-128"/>
              </a:rPr>
              <a:t>４</a:t>
            </a:r>
            <a:r>
              <a:rPr lang="ja-JP" altLang="en-US" sz="1300" kern="0" dirty="0" smtClean="0">
                <a:latin typeface="HGP創英角ｺﾞｼｯｸUB" pitchFamily="50" charset="-128"/>
                <a:ea typeface="HGP創英角ｺﾞｼｯｸUB" pitchFamily="50" charset="-128"/>
              </a:rPr>
              <a:t>．まとめ</a:t>
            </a:r>
            <a:endParaRPr lang="en-US" altLang="ja-JP" sz="1100" kern="0" dirty="0" smtClean="0">
              <a:solidFill>
                <a:prstClr val="black"/>
              </a:solidFill>
              <a:latin typeface="HGP創英角ｺﾞｼｯｸUB" pitchFamily="50" charset="-128"/>
              <a:ea typeface="HGP創英角ｺﾞｼｯｸUB" pitchFamily="50" charset="-128"/>
            </a:endParaRPr>
          </a:p>
        </p:txBody>
      </p:sp>
      <p:sp>
        <p:nvSpPr>
          <p:cNvPr id="19" name="テキスト ボックス 18"/>
          <p:cNvSpPr txBox="1"/>
          <p:nvPr/>
        </p:nvSpPr>
        <p:spPr>
          <a:xfrm>
            <a:off x="250825" y="956018"/>
            <a:ext cx="8642349" cy="5632311"/>
          </a:xfrm>
          <a:prstGeom prst="rect">
            <a:avLst/>
          </a:prstGeom>
          <a:noFill/>
        </p:spPr>
        <p:txBody>
          <a:bodyPr wrap="square" rtlCol="0">
            <a:spAutoFit/>
          </a:bodyPr>
          <a:lstStyle/>
          <a:p>
            <a:pPr lvl="0"/>
            <a:r>
              <a:rPr lang="ja-JP" altLang="en-US" dirty="0" smtClean="0"/>
              <a:t>①タイ</a:t>
            </a:r>
            <a:r>
              <a:rPr lang="ja-JP" altLang="en-US" dirty="0" smtClean="0"/>
              <a:t>の主要商業施設内の店舗の特徴としては、どこも店舗もレイアウトの斬新さにより、集客を行っている</a:t>
            </a:r>
            <a:r>
              <a:rPr lang="ja-JP" altLang="en-US" dirty="0" smtClean="0"/>
              <a:t>。</a:t>
            </a:r>
            <a:endParaRPr lang="en-US" altLang="ja-JP" dirty="0" smtClean="0"/>
          </a:p>
          <a:p>
            <a:pPr lvl="0"/>
            <a:r>
              <a:rPr lang="ja-JP" altLang="en-US" dirty="0" smtClean="0"/>
              <a:t>②上記売場の特徴は全て、贅沢な面積の使い方や内装にかなりお金をかけている。</a:t>
            </a:r>
            <a:endParaRPr lang="en-US" altLang="ja-JP" dirty="0" smtClean="0"/>
          </a:p>
          <a:p>
            <a:pPr lvl="0"/>
            <a:endParaRPr lang="en-US" altLang="ja-JP" dirty="0" smtClean="0"/>
          </a:p>
          <a:p>
            <a:pPr lvl="0"/>
            <a:endParaRPr lang="en-US" altLang="ja-JP" dirty="0" smtClean="0"/>
          </a:p>
          <a:p>
            <a:pPr lvl="0"/>
            <a:endParaRPr lang="en-US" altLang="ja-JP" dirty="0" smtClean="0"/>
          </a:p>
          <a:p>
            <a:pPr lvl="0"/>
            <a:r>
              <a:rPr lang="ja-JP" altLang="en-US" dirty="0" smtClean="0"/>
              <a:t>現在大型商業施設は３つの財閥系企業しかいないので上記の様な贅沢な売場でも人がドンドンとくるので問題なく儲かっているのだろう！しかし、これから様々なプレーヤーの出現により、更に競争が激化すれば、この様な売場の使い方では到底利益が残らなくなる。</a:t>
            </a:r>
            <a:endParaRPr lang="en-US" altLang="ja-JP" dirty="0" smtClean="0"/>
          </a:p>
          <a:p>
            <a:pPr lvl="0"/>
            <a:endParaRPr lang="en-US" altLang="ja-JP" dirty="0" smtClean="0"/>
          </a:p>
          <a:p>
            <a:pPr lvl="0"/>
            <a:r>
              <a:rPr lang="ja-JP" altLang="en-US" dirty="0" smtClean="0"/>
              <a:t>もしも、これから海外に参入するのであれば、参入時から競争末期の状態をイメージしてそれでも耐えうるビジネスモデルによる参入が必要。</a:t>
            </a:r>
            <a:endParaRPr lang="en-US" altLang="ja-JP" dirty="0" smtClean="0"/>
          </a:p>
          <a:p>
            <a:pPr lvl="0"/>
            <a:endParaRPr lang="en-US" altLang="ja-JP" dirty="0" smtClean="0"/>
          </a:p>
          <a:p>
            <a:pPr lvl="0"/>
            <a:r>
              <a:rPr lang="ja-JP" altLang="en-US" dirty="0" smtClean="0"/>
              <a:t>また、どの価格にて参入するかが重要。安く</a:t>
            </a:r>
            <a:r>
              <a:rPr lang="ja-JP" altLang="en-US" dirty="0" err="1" smtClean="0"/>
              <a:t>で</a:t>
            </a:r>
            <a:r>
              <a:rPr lang="ja-JP" altLang="en-US" dirty="0" smtClean="0"/>
              <a:t>参入すると、それだけ競争に耐えられないので寿命が短くなる。しかし、高過ぎると普及しない・・・</a:t>
            </a:r>
            <a:endParaRPr lang="en-US" altLang="ja-JP" dirty="0" smtClean="0"/>
          </a:p>
          <a:p>
            <a:pPr lvl="0"/>
            <a:endParaRPr lang="en-US" altLang="ja-JP" dirty="0" smtClean="0"/>
          </a:p>
          <a:p>
            <a:pPr lvl="0"/>
            <a:r>
              <a:rPr lang="ja-JP" altLang="en-US" dirty="0" smtClean="0"/>
              <a:t>このバランスを他の先進国などの経済発展の過程から見極める必要があるだろう！</a:t>
            </a:r>
            <a:endParaRPr lang="en-US" altLang="ja-JP" dirty="0" smtClean="0"/>
          </a:p>
          <a:p>
            <a:pPr lvl="0"/>
            <a:endParaRPr lang="en-US" altLang="ja-JP" dirty="0" smtClean="0"/>
          </a:p>
          <a:p>
            <a:pPr lvl="0"/>
            <a:endParaRPr lang="en-US" altLang="ja-JP" dirty="0" smtClean="0"/>
          </a:p>
        </p:txBody>
      </p:sp>
      <p:sp>
        <p:nvSpPr>
          <p:cNvPr id="21" name="Rectangle 3"/>
          <p:cNvSpPr txBox="1">
            <a:spLocks noChangeArrowheads="1"/>
          </p:cNvSpPr>
          <p:nvPr/>
        </p:nvSpPr>
        <p:spPr>
          <a:xfrm>
            <a:off x="410666" y="176765"/>
            <a:ext cx="4689898" cy="371915"/>
          </a:xfrm>
          <a:prstGeom prst="rect">
            <a:avLst/>
          </a:prstGeom>
        </p:spPr>
        <p:txBody>
          <a:bodyPr/>
          <a:lstStyle/>
          <a:p>
            <a:pPr marL="342900" indent="-342900" eaLnBrk="0" fontAlgn="base" hangingPunct="0">
              <a:lnSpc>
                <a:spcPct val="120000"/>
              </a:lnSpc>
              <a:spcBef>
                <a:spcPct val="20000"/>
              </a:spcBef>
              <a:spcAft>
                <a:spcPct val="0"/>
              </a:spcAft>
              <a:defRPr/>
            </a:pPr>
            <a:r>
              <a:rPr lang="ja-JP" altLang="en-US" sz="1100" kern="0" dirty="0" smtClean="0">
                <a:solidFill>
                  <a:prstClr val="black"/>
                </a:solidFill>
                <a:latin typeface="HGP創英角ｺﾞｼｯｸUB" pitchFamily="50" charset="-128"/>
                <a:ea typeface="HGP創英角ｺﾞｼｯｸUB" pitchFamily="50" charset="-128"/>
              </a:rPr>
              <a:t>海外進出の</a:t>
            </a:r>
            <a:r>
              <a:rPr lang="ja-JP" altLang="en-US" sz="1100" kern="0" dirty="0" smtClean="0">
                <a:solidFill>
                  <a:prstClr val="black"/>
                </a:solidFill>
                <a:latin typeface="HGP創英角ｺﾞｼｯｸUB" pitchFamily="50" charset="-128"/>
                <a:ea typeface="HGP創英角ｺﾞｼｯｸUB" pitchFamily="50" charset="-128"/>
              </a:rPr>
              <a:t>鍵 ～</a:t>
            </a:r>
            <a:r>
              <a:rPr lang="ja-JP" altLang="en-US" sz="1100" kern="0" dirty="0" smtClean="0">
                <a:solidFill>
                  <a:prstClr val="black"/>
                </a:solidFill>
                <a:latin typeface="HGP創英角ｺﾞｼｯｸUB" pitchFamily="50" charset="-128"/>
                <a:ea typeface="HGP創英角ｺﾞｼｯｸUB" pitchFamily="50" charset="-128"/>
              </a:rPr>
              <a:t>タイ視察レポート～</a:t>
            </a:r>
          </a:p>
          <a:p>
            <a:pPr marL="342900" indent="-342900" eaLnBrk="0" fontAlgn="base" hangingPunct="0">
              <a:lnSpc>
                <a:spcPct val="120000"/>
              </a:lnSpc>
              <a:spcBef>
                <a:spcPct val="20000"/>
              </a:spcBef>
              <a:spcAft>
                <a:spcPct val="0"/>
              </a:spcAft>
              <a:defRPr/>
            </a:pPr>
            <a:endParaRPr lang="en-US" altLang="ja-JP" sz="1100" kern="0" dirty="0" smtClean="0">
              <a:solidFill>
                <a:prstClr val="black"/>
              </a:solidFill>
              <a:latin typeface="HGP創英角ｺﾞｼｯｸUB" pitchFamily="50" charset="-128"/>
              <a:ea typeface="HGP創英角ｺﾞｼｯｸUB" pitchFamily="50" charset="-128"/>
            </a:endParaRPr>
          </a:p>
        </p:txBody>
      </p:sp>
      <p:sp>
        <p:nvSpPr>
          <p:cNvPr id="11" name="正方形/長方形 10"/>
          <p:cNvSpPr/>
          <p:nvPr/>
        </p:nvSpPr>
        <p:spPr>
          <a:xfrm>
            <a:off x="940068" y="1997784"/>
            <a:ext cx="7254552" cy="369332"/>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ja-JP" altLang="en-US" b="1" dirty="0" smtClean="0">
                <a:ln w="11430"/>
                <a:solidFill>
                  <a:sysClr val="windowText" lastClr="000000"/>
                </a:solidFill>
                <a:effectLst>
                  <a:outerShdw blurRad="50800" dist="39000" dir="5460000" algn="tl">
                    <a:srgbClr val="000000">
                      <a:alpha val="38000"/>
                    </a:srgbClr>
                  </a:outerShdw>
                </a:effectLst>
              </a:rPr>
              <a:t>売場のレベルが高い事からも競争のスピードが速まる事は確実。</a:t>
            </a:r>
            <a:endParaRPr lang="en-US" altLang="ja-JP" b="1" dirty="0" smtClean="0">
              <a:ln w="11430"/>
              <a:solidFill>
                <a:sysClr val="windowText" lastClr="0000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descr="data:image/jpeg;base64,/9j/4AAQSkZJRgABAQAAAQABAAD/2wCEAAkGBhIQERAUEhIQEA8QEA8QEBAPDw8OEg8VFRUXFBQQEhUYHCYeFxkkGRQVHy8gIygpLCwsFR4xNTAqNSYrLCoBCQoKDgwOGg8PGiwgHyU1LCkvLSopLS8tLywsNDUpLCwsLyksKSwqLCwsLCwsLykqLDUpKSwsKSwsKSwpLCwqLP/AABEIAMwAzAMBIgACEQEDEQH/xAAcAAEAAQUBAQAAAAAAAAAAAAAABAIDBQYHAQj/xABEEAACAgACBgcFBAYJBQEAAAABAgADBBEFBhIhMUETIlFhcYGRBzKhscEUI1LRQlNiY3KSMzRDc4KTorLCRFSD0uEl/8QAGgEBAAMBAQEAAAAAAAAAAAAAAAMEBQIBBv/EACQRAQACAgEEAgMBAQAAAAAAAAABAgMRBBIhMUEyUQVxkSIj/9oADAMBAAIRAxEAPwDuMREBERAREw2nNZ68N1AOlvIzFSnLLsLn9ETm1orG5dVrNp1DME5bzuA3knlMHj9csPUSFJvcfo0jb9W90es1bF334s/esWX9TWCK18fxecqTRbgblCjs3CUb8uZ+ELtOLEfOU+/XPEvn0dVVQ5GxmtbxyAAHxmOxOnsYeOJ2O6upB885RdQy8j5b5icTiJVnNknzMrMYsceIXcRpnE/93iMx2Mo+GUsjXHGVndiXbusWtx8gZjMTiZisTiZ7W1/uf68tWv1DoGh/avkwXFVrsnd01We7+JOzvB8pu2i9Y8Nit1N1bt+ANk/8p3zg+EwhsOZ4TY8JoNWAJGRXeGGasp5MrDeDJ45Vq+e6CeNFvHZ2eJo+qmtjrauFxLdJt7sNiDltORv6G39rLgeeXbx3iX6Xi8bhSvSaTqSIiduCIiAiIgIiICIiAiIgIiIGH1o0ycNV1N99p6Okcd54tl2DjNWpwdOGXbxVqqzdYqzdew8y3M+Exmv2szpjGWvLaqrFauRmayd7Mo4bR3b/ANkTFavarWY0m612FZbe56z2kccieA5ZzKz5Ym/3ppYcfTT622HEe0DDJuqrscDhkFrX475AfX/P+wOX95v/ANs2DD6pYVBkKVbvfNz6mV2atYY/2NfkuUr2yXlLEUhrg1vrf3ldPRh8JbvurvByIJ7veEy+J1Jw7e7t1n9lsx6NnMPitSLF312K+XDMGtvrIZvPtNXp9NW0gxRip4j498t4PBFyCZlMdoa8sosptJQ+8lbWbQ7M1zHGZDRV1CuEsV62JyHSApv+kljJExr25mmp2uaP0cFG+SMRjQnDhJOnaxQFKnNG+B7Jp2kNI555RNZ3qXsWjXZd03izxUkEMGRhxVlOasPOdn1W0z9swmHu3BrKxtgbwrr1XH8wM4HfftJ39vhOoexjG7WDtr/VXtl4Oob5ky9xNxOlHk9426DERNBRIiICIiAiIgIiICIiAiIgcN10Q/b8R29Jl+U6dorBCumpBwWtR8N81D2maGNeJrvA6l2yCQNwdeIPiMj5Gb/Sm4eAmTOP/paJaM3/AMV0tdHKWrkzo5Q6TqcaOLoTJLDrJrrI7iVL0T1sisJjtJ6PS5SrqCD6jvB5TJsJYtEqT2WIlz/TONZKDS52nqtCAniy5ZqfQiavZnNp10pyuU/iQeoJGfplNYslvHbcPLQpw3AidF9iNn9dXkDS3rtD/jOdYbi3lOh+xJTtY88vuB5jbP1EvYPnCnm+MuqxETRUCIiAiIgIiICIiAiIgIiIGP0/o1MRh7UcZ5oxU81YDNWHfnGEOaIe1VPwk8iYnRzZVqOajYP+E7P0lbL2tEpqd6yyGUsWCVdJLbvOL2jTqsSsWSPZL7tIzmUMkrVFh5Ytl9zI9plGyzDR9e/fp/hf5iahYZ03SeAqtINiByoIGeeW/ju8phMfomhwR0aqeRUZETumWK9pSdE2aXhj73gJ072I1fc4x+29FHeAgPzYzl9g2OlHNTs/HKdo9kuj+i0bUxGRvey7xUnJD/KAfOa/Hjdts7POq6bnERL6iREQEREBERAREQEREBERATCjqvavY5YeDANn6lvSZqYjSybNqNydCh8VO0vwLekq8r4dX0nwfLT3pJS1ksdJKS8zpyrUUVu8su0M8tM0r3umrVSxka55dseQsRbK8ymrCJirJhMXiAuZPBQSfSZDF3cZqOs+PyXYB3vx/hH5mcVr12isJ99FZmWL0Xo58dikpTMG+05kcUXeXfyXOfR2Ewq1VpWgCpWioijgFUZADyE0f2V6mHC1fablK4m9clVh1qaicwpHJmyBPkDwm/T6fBTpqwc1+qSIiToSIiAiIgIiICIiAiIgIiICQdM07VTEb2rysHfs8R5jOToInN69VZrPt1W3TMS1cWZzwvLeIr6J3r/Cc170Pu/UeUtm6fNW3WZiWxERMbheLS29ksvfI1uIkcy7iq7ddMbicRPL8VI9dRs3k7NY3lju8hOO89oTRGu8oOLxHHs4zK6j6ipiHTHXt0i5saKMsgrVs1e0/wCLeuYHaZrmmsYHYhdy7gPAcJ0v2cn/APOw/c2Iz/zrD9Zf/HUicszP0rc60xijX22WIib7FIiICIiAiIgIiICIiAiIgIiICIkfGaQrpGbsB2DizdwHEwIGsOjTYodBnZWDuHF15r48x/8AZqLYuZvSGslj7q/ul7dxc/QTEYbDh7ACxVnzyJybabLPIg8eBmZzOJ17yV8+17jcjp/xZEsxktbTv7oJ+A9TMnbovELnsjDt35MpPlkfnLNmCvy6zqP2awB8TMaa687acWj0gvUle+1szyRd+fjMVpPSrWdUdVBwUfWScbhGXPqnx971MxFs836hJEe0W2ZrVvXW/AgJktuHzLGogKyk7yUf6HPymJ6EnfkdkHInln2eMoeqa/47F5yT+mbz8nikft2bV/WzDY0fdPlYPfpcbFieXMd4zEzE+fOjZGDoWVlOauhKsp7iN4m76se1Aps147rDcBilXf8A+ZVH+pR5TWZjpkS3RetiqyMrowBVlIYMDwIIlyAiIgIiICIiAiIgIiICImK05pBl2a6zlZYCSw41oNxbxPAefZAt6V07sk10gNYPec70q8e1u6YF6ySWYl3PFm3k/kO4SYmGCjIDIeufeTzMt2LAhOkxOmMUajQy8RfWfHI7x5jMeczdgmv6xb2w69tufoI8jdS4YAjgRmJDxHCZLA4AvUuRyIHPgZQ+hbG3dUDtJ/KYefjZItqI208WamtzLWcVzjR2qjYpgSuzVzsIyJ7l7flNuwurVanN/vG7DuX05+cq1h0n9npOzkHbqVjs7T5D6TvD+PmZ3l/hk5uo1j/rQ9YcPXtiqnJKKM1UAZ7bfp2MeZJ3eUxf2FR3+MlmUPNiIiI1DNmZmdyidGo/RXLsyEs36NrYZqMvDMSRZLAs2T3cxPXi5oDTt+j3+7ZmoJO3hnI2Dn+kh/Qbw3HPeOzq+g9P04yvbqbudG3PWfwsPrwM5LaocfXskXB6QuwdotqbZcbj+GxeaOOY+UDu0TFat6wV42hbE3H3bEPGtxxU93YeYmVgIiICIiAiIgIiICalXielstt4h3Kp/AnVXLx3n/FM/pzFmrD3OPeWttn+IjJfiRNXwq7Cqo4KoX0EDIF5HsMp6SW2eBRYZgNMb8ThR3uflM47TB39bHUjsrz9WP5QOlaLXKtfCTJHwIyQeEkQPGbLedwG8znesGlPtFpI/o16tY7ubef5TYdb9L7C9Cp6zjN8uS9nn8pphgUGUPKzKHgRrJFskmwyLYYFtLtk9x4/nKr0DDKR7DLtb5qPSBM1H08cHjFDEim4im0csyepZ4g7vBjO1T510inWPYRO2alaY+04LDuxzsCCuwnizp1Sx8cs/OBnonm0IzgexEQEREBERAwWuNuVCL+suqXxAO2R6LMCLJlNdrN+FX95Y/8AKhH/ADmDDwJPSSk2SxtzwvAuM8xmEG1jx+zWg+JP1kwvI+gV2sbYezYH+kQOlYYdUeEt6Qxq01s7cFG4fiPIDzl6obhNM1s0t0lnRqepXx/abn6cPWBhMXiWsdnY5sxJP5SwZ6TKTA8MtWGXCZHsaBZsMi2GX7GkWwwLFhlWGbcfGWrDGFbefCBZ0kOB8RN19kWkv6zSTw2Ll8+q3xC/zTS9I+74ETI+zjF9HpBOQsqtrPfnk4HqggdqDyoPLFaMeA8+EujDt3esCsPKhZKRQe2XBUIHoeVQBEBERA1DXhvvsIOWxij6GkfWYMPNo110a1laWoCz4fbJUby1bZdIB3jZU/4Zp9dwYAgggjMEcxAk7c8LyztRtQLhaV6opnibj+3l6ASMWmQ1ITOy1v3jQNv09pP7PSSPfbqp4ni3lOes0yWsOlOnuJB+7Tqp4Di3mfpMUTAEzwxKGaB47SNY0rseRrGgUWNItjS7Y0jWNAtWNKMO3W8jKbGlFL9cefygXcf7h8vnLWrOI2MbhW7LlHqCv1lzFnqt4GYzR1mWIw5/f0/71ED6Bw2kCvevZ+Uy1VwYZjePlNTF8yWhrybMhwIO15cDAzsREBERAREQE0nWLVJq2a7CrtIxLW4cbiDxL0/VefKbtEDk1OIDjMHPeQeRBHEEcj3Svam86c1RqxJLrnTfl/SoB1uzpF4OPj3iabpPQ+IwuZtTarH9vVm1eXa44p57u+BH2pd0Zi+jocD3rGcZ9gz3n6SMlgYAggg8CDmDPFGQygV5zzOUlpQ1kCpmlh3nj2Sy7wDvI7vPXeR3eB5Y8jWNKneR7HgUWNLdTdZfGeWNLKP1h4iBPxB6reBmIwR++o/v6T6Opk/F4kKD25cJk9QdSr8datuzsYWts+lcbrGHJB+lkefDdA6DhdqxgqAsx5D5num46M0cKVy4uctpvoO6NG6KroXJBvPvMfebx/KTICIiAiIgIiICIiAiIgYPSepuGuJYKabDxsoIrJPaw91vMTWcdqRiq8zW1eJX/IsHdkc1b1E6FEDjeNZqTlcllB4DpVKqe4N7p8jLXTA8CCO0HOdoZQQQQCDxBGYMxWJ1TwdhzbDU59qoEP8ApygcnayWXsnTrfZ3gjn1LF/hvtGXlnlIdns2wu/JsQPC0HL1UwObvZLDvOjn2ZYb9biv8yr/ANJWvswwm7NsSfG1Rn6LA5a7yO7zsdfsuwHNLW8cRb8gcpMp9nuj1/6atv7zaf5mBwW/Equ9mVR2kgSZorQGKxZH2ei2xTkRZslKsjz6Q5KfImfQOE0DhqcujopQjgVqQH1yzk+BzLVj2OKjCzHOLjxGGrBFYP7xzvs8sh4zpVVSooVQFVQFVVAAUDcAAOAlcQEREBERAREQP//Z"/>
          <p:cNvSpPr>
            <a:spLocks noChangeAspect="1" noChangeArrowheads="1"/>
          </p:cNvSpPr>
          <p:nvPr/>
        </p:nvSpPr>
        <p:spPr bwMode="auto">
          <a:xfrm>
            <a:off x="143608" y="-144463"/>
            <a:ext cx="281354"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24580" name="AutoShape 4" descr="data:image/jpeg;base64,/9j/4AAQSkZJRgABAQAAAQABAAD/2wCEAAkGBhIQERAUEhIQEA8QEA8QEBAPDw8OEg8VFRUXFBQQEhUYHCYeFxkkGRQVHy8gIygpLCwsFR4xNTAqNSYrLCoBCQoKDgwOGg8PGiwgHyU1LCkvLSopLS8tLywsNDUpLCwsLyksKSwqLCwsLCwsLykqLDUpKSwsKSwsKSwpLCwqLP/AABEIAMwAzAMBIgACEQEDEQH/xAAcAAEAAQUBAQAAAAAAAAAAAAAABAIDBQYHAQj/xABEEAACAgACBgcFBAYJBQEAAAABAgADBBEFBhIhMUETIlFhcYGRBzKhscEUI1LRQlNiY3KSMzRDc4KTorLCRFSD0uEl/8QAGgEBAAMBAQEAAAAAAAAAAAAAAAMEBQIBBv/EACQRAQACAgEEAgMBAQAAAAAAAAABAgMRBBIhMUEyUQVxkSIj/9oADAMBAAIRAxEAPwDuMREBERAREw2nNZ68N1AOlvIzFSnLLsLn9ETm1orG5dVrNp1DME5bzuA3knlMHj9csPUSFJvcfo0jb9W90es1bF334s/esWX9TWCK18fxecqTRbgblCjs3CUb8uZ+ELtOLEfOU+/XPEvn0dVVQ5GxmtbxyAAHxmOxOnsYeOJ2O6upB885RdQy8j5b5icTiJVnNknzMrMYsceIXcRpnE/93iMx2Mo+GUsjXHGVndiXbusWtx8gZjMTiZisTiZ7W1/uf68tWv1DoGh/avkwXFVrsnd01We7+JOzvB8pu2i9Y8Nit1N1bt+ANk/8p3zg+EwhsOZ4TY8JoNWAJGRXeGGasp5MrDeDJ45Vq+e6CeNFvHZ2eJo+qmtjrauFxLdJt7sNiDltORv6G39rLgeeXbx3iX6Xi8bhSvSaTqSIiduCIiAiIgIiICIiAiIgIiIGH1o0ycNV1N99p6Okcd54tl2DjNWpwdOGXbxVqqzdYqzdew8y3M+Exmv2szpjGWvLaqrFauRmayd7Mo4bR3b/ANkTFavarWY0m612FZbe56z2kccieA5ZzKz5Ym/3ppYcfTT622HEe0DDJuqrscDhkFrX475AfX/P+wOX95v/ANs2DD6pYVBkKVbvfNz6mV2atYY/2NfkuUr2yXlLEUhrg1vrf3ldPRh8JbvurvByIJ7veEy+J1Jw7e7t1n9lsx6NnMPitSLF312K+XDMGtvrIZvPtNXp9NW0gxRip4j498t4PBFyCZlMdoa8sosptJQ+8lbWbQ7M1zHGZDRV1CuEsV62JyHSApv+kljJExr25mmp2uaP0cFG+SMRjQnDhJOnaxQFKnNG+B7Jp2kNI555RNZ3qXsWjXZd03izxUkEMGRhxVlOasPOdn1W0z9swmHu3BrKxtgbwrr1XH8wM4HfftJ39vhOoexjG7WDtr/VXtl4Oob5ky9xNxOlHk9426DERNBRIiICIiAiIgIiICIiAiIgcN10Q/b8R29Jl+U6dorBCumpBwWtR8N81D2maGNeJrvA6l2yCQNwdeIPiMj5Gb/Sm4eAmTOP/paJaM3/AMV0tdHKWrkzo5Q6TqcaOLoTJLDrJrrI7iVL0T1sisJjtJ6PS5SrqCD6jvB5TJsJYtEqT2WIlz/TONZKDS52nqtCAniy5ZqfQiavZnNp10pyuU/iQeoJGfplNYslvHbcPLQpw3AidF9iNn9dXkDS3rtD/jOdYbi3lOh+xJTtY88vuB5jbP1EvYPnCnm+MuqxETRUCIiAiIgIiICIiAiIgIiIGP0/o1MRh7UcZ5oxU81YDNWHfnGEOaIe1VPwk8iYnRzZVqOajYP+E7P0lbL2tEpqd6yyGUsWCVdJLbvOL2jTqsSsWSPZL7tIzmUMkrVFh5Ytl9zI9plGyzDR9e/fp/hf5iahYZ03SeAqtINiByoIGeeW/ju8phMfomhwR0aqeRUZETumWK9pSdE2aXhj73gJ072I1fc4x+29FHeAgPzYzl9g2OlHNTs/HKdo9kuj+i0bUxGRvey7xUnJD/KAfOa/Hjdts7POq6bnERL6iREQEREBERAREQEREBERATCjqvavY5YeDANn6lvSZqYjSybNqNydCh8VO0vwLekq8r4dX0nwfLT3pJS1ksdJKS8zpyrUUVu8su0M8tM0r3umrVSxka55dseQsRbK8ymrCJirJhMXiAuZPBQSfSZDF3cZqOs+PyXYB3vx/hH5mcVr12isJ99FZmWL0Xo58dikpTMG+05kcUXeXfyXOfR2Ewq1VpWgCpWioijgFUZADyE0f2V6mHC1fablK4m9clVh1qaicwpHJmyBPkDwm/T6fBTpqwc1+qSIiToSIiAiIgIiICIiAiIgIiICQdM07VTEb2rysHfs8R5jOToInN69VZrPt1W3TMS1cWZzwvLeIr6J3r/Cc170Pu/UeUtm6fNW3WZiWxERMbheLS29ksvfI1uIkcy7iq7ddMbicRPL8VI9dRs3k7NY3lju8hOO89oTRGu8oOLxHHs4zK6j6ipiHTHXt0i5saKMsgrVs1e0/wCLeuYHaZrmmsYHYhdy7gPAcJ0v2cn/APOw/c2Iz/zrD9Zf/HUicszP0rc60xijX22WIib7FIiICIiAiIgIiICIiAiIgIiICIkfGaQrpGbsB2DizdwHEwIGsOjTYodBnZWDuHF15r48x/8AZqLYuZvSGslj7q/ul7dxc/QTEYbDh7ACxVnzyJybabLPIg8eBmZzOJ17yV8+17jcjp/xZEsxktbTv7oJ+A9TMnbovELnsjDt35MpPlkfnLNmCvy6zqP2awB8TMaa687acWj0gvUle+1szyRd+fjMVpPSrWdUdVBwUfWScbhGXPqnx971MxFs836hJEe0W2ZrVvXW/AgJktuHzLGogKyk7yUf6HPymJ6EnfkdkHInln2eMoeqa/47F5yT+mbz8nikft2bV/WzDY0fdPlYPfpcbFieXMd4zEzE+fOjZGDoWVlOauhKsp7iN4m76se1Aps147rDcBilXf8A+ZVH+pR5TWZjpkS3RetiqyMrowBVlIYMDwIIlyAiIgIiICIiAiIgIiICImK05pBl2a6zlZYCSw41oNxbxPAefZAt6V07sk10gNYPec70q8e1u6YF6ySWYl3PFm3k/kO4SYmGCjIDIeufeTzMt2LAhOkxOmMUajQy8RfWfHI7x5jMeczdgmv6xb2w69tufoI8jdS4YAjgRmJDxHCZLA4AvUuRyIHPgZQ+hbG3dUDtJ/KYefjZItqI208WamtzLWcVzjR2qjYpgSuzVzsIyJ7l7flNuwurVanN/vG7DuX05+cq1h0n9npOzkHbqVjs7T5D6TvD+PmZ3l/hk5uo1j/rQ9YcPXtiqnJKKM1UAZ7bfp2MeZJ3eUxf2FR3+MlmUPNiIiI1DNmZmdyidGo/RXLsyEs36NrYZqMvDMSRZLAs2T3cxPXi5oDTt+j3+7ZmoJO3hnI2Dn+kh/Qbw3HPeOzq+g9P04yvbqbudG3PWfwsPrwM5LaocfXskXB6QuwdotqbZcbj+GxeaOOY+UDu0TFat6wV42hbE3H3bEPGtxxU93YeYmVgIiICIiAiIgIiICalXielstt4h3Kp/AnVXLx3n/FM/pzFmrD3OPeWttn+IjJfiRNXwq7Cqo4KoX0EDIF5HsMp6SW2eBRYZgNMb8ThR3uflM47TB39bHUjsrz9WP5QOlaLXKtfCTJHwIyQeEkQPGbLedwG8znesGlPtFpI/o16tY7ubef5TYdb9L7C9Cp6zjN8uS9nn8pphgUGUPKzKHgRrJFskmwyLYYFtLtk9x4/nKr0DDKR7DLtb5qPSBM1H08cHjFDEim4im0csyepZ4g7vBjO1T510inWPYRO2alaY+04LDuxzsCCuwnizp1Sx8cs/OBnonm0IzgexEQEREBERAwWuNuVCL+suqXxAO2R6LMCLJlNdrN+FX95Y/8AKhH/ADmDDwJPSSk2SxtzwvAuM8xmEG1jx+zWg+JP1kwvI+gV2sbYezYH+kQOlYYdUeEt6Qxq01s7cFG4fiPIDzl6obhNM1s0t0lnRqepXx/abn6cPWBhMXiWsdnY5sxJP5SwZ6TKTA8MtWGXCZHsaBZsMi2GX7GkWwwLFhlWGbcfGWrDGFbefCBZ0kOB8RN19kWkv6zSTw2Ll8+q3xC/zTS9I+74ETI+zjF9HpBOQsqtrPfnk4HqggdqDyoPLFaMeA8+EujDt3esCsPKhZKRQe2XBUIHoeVQBEBERA1DXhvvsIOWxij6GkfWYMPNo110a1laWoCz4fbJUby1bZdIB3jZU/4Zp9dwYAgggjMEcxAk7c8LyztRtQLhaV6opnibj+3l6ASMWmQ1ITOy1v3jQNv09pP7PSSPfbqp4ni3lOes0yWsOlOnuJB+7Tqp4Di3mfpMUTAEzwxKGaB47SNY0rseRrGgUWNItjS7Y0jWNAtWNKMO3W8jKbGlFL9cefygXcf7h8vnLWrOI2MbhW7LlHqCv1lzFnqt4GYzR1mWIw5/f0/71ED6Bw2kCvevZ+Uy1VwYZjePlNTF8yWhrybMhwIO15cDAzsREBERAREQE0nWLVJq2a7CrtIxLW4cbiDxL0/VefKbtEDk1OIDjMHPeQeRBHEEcj3Svam86c1RqxJLrnTfl/SoB1uzpF4OPj3iabpPQ+IwuZtTarH9vVm1eXa44p57u+BH2pd0Zi+jocD3rGcZ9gz3n6SMlgYAggg8CDmDPFGQygV5zzOUlpQ1kCpmlh3nj2Sy7wDvI7vPXeR3eB5Y8jWNKneR7HgUWNLdTdZfGeWNLKP1h4iBPxB6reBmIwR++o/v6T6Opk/F4kKD25cJk9QdSr8datuzsYWts+lcbrGHJB+lkefDdA6DhdqxgqAsx5D5num46M0cKVy4uctpvoO6NG6KroXJBvPvMfebx/KTICIiAiIgIiICIiAiIgYPSepuGuJYKabDxsoIrJPaw91vMTWcdqRiq8zW1eJX/IsHdkc1b1E6FEDjeNZqTlcllB4DpVKqe4N7p8jLXTA8CCO0HOdoZQQQQCDxBGYMxWJ1TwdhzbDU59qoEP8ApygcnayWXsnTrfZ3gjn1LF/hvtGXlnlIdns2wu/JsQPC0HL1UwObvZLDvOjn2ZYb9biv8yr/ANJWvswwm7NsSfG1Rn6LA5a7yO7zsdfsuwHNLW8cRb8gcpMp9nuj1/6atv7zaf5mBwW/Equ9mVR2kgSZorQGKxZH2ei2xTkRZslKsjz6Q5KfImfQOE0DhqcujopQjgVqQH1yzk+BzLVj2OKjCzHOLjxGGrBFYP7xzvs8sh4zpVVSooVQFVQFVVAAUDcAAOAlcQEREBERAREQP//Z"/>
          <p:cNvSpPr>
            <a:spLocks noChangeAspect="1" noChangeArrowheads="1"/>
          </p:cNvSpPr>
          <p:nvPr/>
        </p:nvSpPr>
        <p:spPr bwMode="auto">
          <a:xfrm>
            <a:off x="143608" y="-144463"/>
            <a:ext cx="281354"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24586" name="AutoShape 10" descr="data:image/jpeg;base64,/9j/4AAQSkZJRgABAQAAAQABAAD/2wCEAAkGBg8QDhAQDw8QDw8QEA8QDw4PDxAQDRAOFxAXFBQQFBIXGyYeFxkmGRISHy8gIycpLSwtFSAyNTAqNSYrLCkBCQoKDgwMFQ8PFyscFx0qKTQpKS4sNSkpLCkwKSk1NSksKSkpLCk1KTYpNTUpLCkpKSkpKSk1LCkpKSkpKSkpKf/AABEIAMIBAwMBIgACEQEDEQH/xAAbAAEAAgMBAQAAAAAAAAAAAAAABAUCAwYBB//EAEUQAAIBAgIFBQ0GBQIHAAAAAAECAAMRBBIFITFRcRNBYZGxBhQiMlJyc4GhsrPB0QcjJDRCdDNjg5LhQ2IVU4KjpPDx/8QAGgEBAAMBAQEAAAAAAAAAAAAAAAEDBAUCBv/EAC0RAQEAAQIEAgkFAQAAAAAAAAABAgQRAyExUTOBBRIjJDJxkbHBFEFCUmET/9oADAMBAAIRAxEAPwD7jERAREQEREBERAREQEREBERAREQEREBERAREQEREBERAREQEREBERAREQEREBERAREQExdwNpA4m0ylbpNvCA3D5/wCIE7vhPKX+4T3ll8pesShq1VVSzEKo2sxsAOkzQulKB2V6R/qJ9Z7mFvSItk6um5Rd46xPcw3ic4MZSOypTPB0+szWop2Mp4EGPUsN46GJQAzK56Z52SvYlFnbeesz3lm8pusxsLyJSDEP5bf3Ge99P5bdcbC6iU3fdTyj7J6MbU8o9Q+kbC4iVHf9TyvYJ7/xCpvHUI2FtEqxpF/9p9Un4XECoiuNjAH/ABIG2ImurXVfGIHb1QNkSvq6U8getvpIxxlQ/qPqtAuYlQMZU8o9Q+kyGNqeV7B9IFrErO/nG1h1CbcDpNajFNWZRfiL2v2dcCdERAREQEREBERASr0ifvP+kfOWkqdIH7w8B2SYKPuna2DrcFHXUWcAjzue7B7YKp0tTH/cB+U4BGne9Gz2WV/38RztV8c+ScjyRTaQKbyRTebsoyLKlUkqnWO89crKbyVTeUZYi0pYhvKbrMlU8S3lN1mVdN5JpvM2WE7J3vdZpiG8o9c3JWO+QKbyQjynLCdj18u9TVqGbA0io03K0puE7H/XP+1+rdPDPFM9Mo4mMk5NWmzyyz2t35C7RxEsNB/laPTTU9YvK8bRxEsdCflMP6Gl7gmauiiaU0k4qcmng2ALNz3OwDqlcarbzM9KN+IqcKfYZGzwNwqtvnvLtv8AYJozxngSO+G3+yenSGVSWAFucSNnkPTDfh6vmfMQIWlO6baqazv5pI7ga7PjKhY3PIN8RJyM6r7OvzdT0DfESB9EiIkBERAREQEREBKjHH7xvV2CW8psWfvG4yYOb7tm/Bnpq0x2n5TgQZ3Xd034VBvrL7jzhJ9F6OnsPO/hzdT4nk3I0kI8hqZtRpusZk+m8k03lejyTTeU5RCxpvJVN5W03kqm8oygsabyTTeV9N5JpvKMohPRpvVpCR5vRpTYhMVpskZGkhdky8ecmvSeJfkEyz0OLYXD+ho/DEqqxsjHcrH2S40YLYeiP5VP3BMddNzumntiX4U+wyHyk3d0VS2KfzU7DK3lxAmcpHKSHy4jlxAmcpI2k3vh63mHtEw5cTVjKl6Fb0Z95YHMmdT9nJ/F1PQN8RJyhM6r7OfzdT0DfESB9GiIkBERAREQEREBKXE+O3nHtl1KOqfCbzj2yYOV7vW+5ojfVJ6kP1nEzsu79vAoD/dUPsX6zjZ9J6Pnu883M1PiUmStMYm5nSUeSEeQVab0eeLBPpvJVN5XU3kmm8pyiFlTqSTTeVtN5KpvKMsRZU3khHlfTeSabyjKITkaTaewcJWU3llS8UcBMWonKNej+O/JhjDalUO6nU9wy+wQtSpjcie6Jz+kT9xW9DV+GZ0dEWVR0DsmGuk4TuxrZcWfMT5yj77lh3f1LYz+mvaZzXLwLXvuO+5VcvHLwLXvubFr5qdcfyT76ym5eS8DVumI9A3xEgQiZ1X2cfnKnoG+Ik5MmdX9m5/GVP27/ESB9IiIkBERAREQEREBKJtp4mXhMopMHH937a8OOiqfan0nIzqe75vvaI3U2PW/+Jy0+m0M93x8/vXL1HiUiIm1Q9matNc9BkCVTeSKbyCjSRTeV2CfTeSqVSV1N5JpvKcsULKm8k03ldTqSVTeUZQWNN5cUfFXgOyc/TedBR8VfNXsnO1U5Rs0nxVo0p+Xrehq/DM6cCcxpP8AgVfRsOsWnUTn10Hy77Rz+NHol7TOVzzrPtFS+NHo17TOW5KBhnjPMuSnvJQMM8n6JbViP27fESQuSk/RiWXEft2+IkCKTOr+zb85U/bv8RJyZnV/Zt+cqft3+Ikmj6VERPIREQEREBERAxqHwTwPZKKXlUeC1tx7JSSYOG7u2/E0xuoj2u05qfVMVoyhVN6tJHNrXZQWtuvt5zIb9y2DP+gB5rVF7GnZ0+vw4fDmFl5MXE0+WWVsr5vE+gP3FYQ7BUXhU+oMjVO4OgfFq1V45G+QmqekODe88lV02biInXv3AeTiP7qX0aRqncHXHi1aR451+Rlk1vAv8vu8XgcSfs5oGbkaW9TuKxY2Cm3m1APeAmhu5jGL/oMfNam3Y0s/UcLLpnPq83hZ9qjI8k03mB0TiV20Kw/psewTzk3XxlZfOUjtjfG9K8XGzrE2m8lU6kradSSqbyvLF5WKPOopeKvmjsnH06k7FNg4DsnK1s29XzbdJ1yR9J/wX6co63A+c6icxpD+Hbe9AdddB85085tb3zru5o5sZ/TX5znu9eidh3UUc2KbzU+cqe9IFL3r0R3r0S670jvSBS969E30KOWniD/Ib30ln3pMMTRy0K5/lH3lgcwTOr+zU/jan7d/iU5yRM6z7NPztT9u/wASnJH0yIieQiIgIiICJDxGkQupRmPPrsOuaaWmQ2xbgGxKuCL7oFlNbUEO1VPqF5GGlU51YeoH5zYNI095HFW+kDI4Gn5PUSJgdHJ0j1zYuMpn9a9YHbNi1AdhB4EQIh0WvMx9hmB0XubrH+ZYRJ3FYdGPzFT1iYHR9TcDwIk7EY1U1bTuHzM0jSg51PXHMV1VgrFWIDDmMxFRfKHWJG0tVDViwuLhdvCQKourDerD2SRdCe3mzuWxaNgMLdluKFNSCR+lcvylrkpnmQ+oGRuKNqKnaqnioM0to2gdtGn/AGKOydCcHTP6R6tUwOj6e4jgTPUzs6VFxl6xzp0PQ/5YHAsPnJkszoxeYsOo/KYHRe5/Z/mTc7l1u6JjJ0myox3ir01sKP8Ayac6aVv/AAcFkLPqR1fKBbMym63O4NY8VHNcGynivTkdPLfEv5qdhkDk5aaYW+JqcKfYZEyQI3Jxyck5IyQI3JyNpNbYev6M+8JZZJD00tsLW9GfeEDhjO0+zLAua1Wva1MUzSvvcsrWHALr84TjsPh3qOtNBmd2CqBzsdk+16K0amGoJRpjwUFr87NtLHpJuYolxESAiJpxGKVBrOvmHOYG1nAFybCVuKxpbUNQ9p4zTiMWW1k2A5uYSLiqpVCQQDsBILaydWobZIU8RmL6hZNVwbkm1zqExpVkWkpCFVNsqqAWN9nrPTNFamAiUtQV9TA+Pa+Y2UdO3mE2MuaqFNgqDMBfxjsHg7hqkjYFpqxAYh6lzsuQLW5tgHaZ4tAZeTSrrXLnNznIJ13PMTrmtH1vVbMAoICnaAPGOUb9UxzFKZJ/iVCbKV2sdSrZegC8CXyTM6kOuQZswFiWbZa+4fKK1N7rlUWzeETzLt1dPN65ErUgEp0RYk2BGzwRrLWG0areubHJNZQL2QFjZrDcosOeBvD1A9spCBb5rsLtfYOr2z1Mc5D3zqFJGtjdgNpHRNVCsxqVNbZVsoB1C+02382uY0se3JNULA62KlhlXLsXpt7dcgb6RzIr+EuYXCsBmt/72zGnVVs1m1KSpJBABG3XMamOYU0JCMxyDwvBFztNtvqmb1VzBOT8F89yDYDUSeJN+2SMTkZc10K2vmNrW33MNgl8keqZ1aNMrlZCFFjbmsNY9Wqe06dJ+Tq3awJZARa52BrdnGBhRwwpoqIuVFFlUDUBPajZQTYmwvZVLMeAG0z1qYexWsLB7m19ZX9J6L26pnyLllYVFyZSbAg5idhvuteBE0IuJrVlr1CcPQTNyeGJHK1CVK56o/SNdwv/ANPT3lPQoVM7Z7ZLKFFtd+ck9U38gN0jYWMSvCHmZh6zMgX5nPrsY2E6JBbEuoJLLYAkkjYBM9F48V6K1ALBi4HBXK39kgVWksG5rVXynIFTwtQGw3tvkLJOl0h/BqeaZzckeZIyz2e3gY5ZA08PwtbzPmJY3lLghXxOPq4Y2bDjXUDAAKllI1gX1tYW3E7tQbe4zQ/IqMQ6jlX107jWlMi3WQeq3TO6wmJWogdSCDfWNYuDY6+IMgHQYbVUqMV51TwQRuvLGhQWmiogCqoAVRsAijZERIGvEMwU5Rc6rAbdsq3XXdke+8g9tpcRAoalKk1s3MbgHZfpHPFTCq9vDNgb2uQG3X3y9Kg7RfjNTYOmf0L1ASRTvhCWUhxYX1CwJPHbbo55j3m4fMAoU62sLs7bBc7gJbNo6nuI4MZgdGDmdhxsY3FV3nlQqoZb31qfDvvvvmpaDMigg0gDfKDdsvMCeY8JcHAVBsqA8QR85icNWHMrev6iNxUsb1hbmTXZd51AseboG6equQ1HbKqkg313OrxmJ7BLJkqDbSvwsewzVUC7HpnaDrU2uNh1iNxW00K0G1MmosMpvUsddyfKnuIU8kgsV1oCijOxHkX9W3ok6pTovYNrAINtouNkVcKj2u5sDe2wE819454ETEfxKQJFrkgWuxe2ojcBfbM0p/fZ2UWVcqG+sk7T0bvXJFTBklSKgABuQNRbcCeYds8q4J2sAQFJ8M7WK7hx3wNTs1V7bKKWLMDrqNfxAd19s14qqzHk0JVrA5gPBRM1rDpte3CSnWoihaaDVZVU6lA3ma8Szasqm7ar21KPKMCK4BPJU7BR/F1bEIJsDvPzma0hUPJiwooPvCDaxBFqQ4iSKBRStPKzMQSz85sNbMeoRWdEWygBSxNudqjHtvJGGOxLEgLcM9wCD4gsfC9kxq4hwVpo7BiB4R12RSASen5zBVyAuwvUcC6qdpA1Is9VeTDMQWZmBIGs5jYBF6NggSe/nNUIpBIs1QEahT16gd5NhN9HFOaoSwICkuR+nyRxN+oSJTU0l1kM7G17XLMScqjoF+2Z8quFw7PUN3N2c+VUPNwHygaNM4kVa9LBK2U1STVI2imq5io6bD2idFRoqiqigKqgKqjYABYCVPc/onkwa9UXxNbW5O1FJuKY3c1+ngJczyE1th0O1FPFRNkQIzaNpH9A9Vx2TU2h6R5mHBj85OiBWtoNOZmHGxmzRmiUocoV1vVfPUcjWTawHAAe075OiAiIgIiICIiAiIgIiICIiAiIgYtTU7QDxAM1NgaZ/QPVq7JviBEbRic2YcGPzmB0ZudhxAP0k6IFecDVGxweNx9Z4aNYcwbgR85YxAqy1QbaR9Qv2TW1RP1U7W2XFrHZzjpMuIgUuWixBtrF7G97X1Ge970ywbMbgEC+wX2m2/mlq1BDtVTxAmttH0j+kDgSOySK8YZc/KFwcqkKNgXym421Sv0cO/cRypv3thz4AOypW234DUerpl2+ikIIu4uLam+om/B4RKVNadNQqILKB29J6YG6IiQEREBERAREQEREBERAREQEREBERAREQEREBERAREQEREBERAREQEREBERAREQEREBERAREQEREBERAREQEREBERAREQEREBERAREQEREBERAREQEREBERAREQEREBERAREQP/Z"/>
          <p:cNvSpPr>
            <a:spLocks noChangeAspect="1" noChangeArrowheads="1"/>
          </p:cNvSpPr>
          <p:nvPr/>
        </p:nvSpPr>
        <p:spPr bwMode="auto">
          <a:xfrm>
            <a:off x="143608" y="-144463"/>
            <a:ext cx="281354"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33" name="Text Box 14"/>
          <p:cNvSpPr txBox="1">
            <a:spLocks noChangeArrowheads="1"/>
          </p:cNvSpPr>
          <p:nvPr/>
        </p:nvSpPr>
        <p:spPr bwMode="auto">
          <a:xfrm>
            <a:off x="95710" y="173350"/>
            <a:ext cx="293077" cy="314325"/>
          </a:xfrm>
          <a:prstGeom prst="rect">
            <a:avLst/>
          </a:prstGeom>
          <a:solidFill>
            <a:schemeClr val="bg1">
              <a:lumMod val="65000"/>
            </a:schemeClr>
          </a:solidFill>
          <a:ln w="9525">
            <a:solidFill>
              <a:schemeClr val="bg1">
                <a:lumMod val="85000"/>
              </a:schemeClr>
            </a:solidFill>
            <a:miter lim="800000"/>
            <a:headEnd/>
            <a:tailEnd/>
          </a:ln>
          <a:effectLst/>
        </p:spPr>
        <p:txBody>
          <a:bodyPr>
            <a:spAutoFit/>
          </a:bodyPr>
          <a:lstStyle/>
          <a:p>
            <a:pPr algn="ctr">
              <a:spcBef>
                <a:spcPct val="50000"/>
              </a:spcBef>
            </a:pPr>
            <a:r>
              <a:rPr lang="en-US" altLang="ja-JP" sz="1400" b="1" dirty="0" smtClean="0">
                <a:solidFill>
                  <a:schemeClr val="bg1"/>
                </a:solidFill>
                <a:latin typeface="HGP創英ﾌﾟﾚｾﾞﾝｽEB" pitchFamily="18" charset="-128"/>
                <a:ea typeface="HGP創英ﾌﾟﾚｾﾞﾝｽEB" pitchFamily="18" charset="-128"/>
              </a:rPr>
              <a:t>Ⅰ</a:t>
            </a:r>
            <a:endParaRPr lang="en-US" altLang="ja-JP" sz="1400" b="1" dirty="0">
              <a:solidFill>
                <a:schemeClr val="bg1"/>
              </a:solidFill>
              <a:latin typeface="HGP創英ﾌﾟﾚｾﾞﾝｽEB" pitchFamily="18" charset="-128"/>
              <a:ea typeface="HGP創英ﾌﾟﾚｾﾞﾝｽEB" pitchFamily="18" charset="-128"/>
            </a:endParaRPr>
          </a:p>
        </p:txBody>
      </p:sp>
      <p:sp>
        <p:nvSpPr>
          <p:cNvPr id="35" name="Rectangle 3"/>
          <p:cNvSpPr txBox="1">
            <a:spLocks noChangeArrowheads="1"/>
          </p:cNvSpPr>
          <p:nvPr/>
        </p:nvSpPr>
        <p:spPr>
          <a:xfrm>
            <a:off x="96417" y="557832"/>
            <a:ext cx="4689898" cy="889000"/>
          </a:xfrm>
          <a:prstGeom prst="rect">
            <a:avLst/>
          </a:prstGeom>
        </p:spPr>
        <p:txBody>
          <a:bodyPr/>
          <a:lstStyle/>
          <a:p>
            <a:pPr marL="342900" indent="-342900" eaLnBrk="0" fontAlgn="base" hangingPunct="0">
              <a:lnSpc>
                <a:spcPct val="120000"/>
              </a:lnSpc>
              <a:spcBef>
                <a:spcPct val="20000"/>
              </a:spcBef>
              <a:spcAft>
                <a:spcPct val="0"/>
              </a:spcAft>
              <a:defRPr/>
            </a:pPr>
            <a:r>
              <a:rPr lang="ja-JP" altLang="en-US" sz="1300" kern="0" dirty="0" smtClean="0">
                <a:latin typeface="HGP創英角ｺﾞｼｯｸUB" pitchFamily="50" charset="-128"/>
                <a:ea typeface="HGP創英角ｺﾞｼｯｸUB" pitchFamily="50" charset="-128"/>
              </a:rPr>
              <a:t>１</a:t>
            </a:r>
            <a:r>
              <a:rPr lang="ja-JP" altLang="en-US" sz="1300" kern="0" dirty="0" smtClean="0">
                <a:latin typeface="HGP創英角ｺﾞｼｯｸUB" pitchFamily="50" charset="-128"/>
                <a:ea typeface="HGP創英角ｺﾞｼｯｸUB" pitchFamily="50" charset="-128"/>
              </a:rPr>
              <a:t>．タイレポート総括</a:t>
            </a:r>
            <a:endParaRPr lang="en-US" altLang="ja-JP" sz="1100" kern="0" dirty="0" smtClean="0">
              <a:solidFill>
                <a:prstClr val="black"/>
              </a:solidFill>
              <a:latin typeface="HGP創英角ｺﾞｼｯｸUB" pitchFamily="50" charset="-128"/>
              <a:ea typeface="HGP創英角ｺﾞｼｯｸUB" pitchFamily="50" charset="-128"/>
            </a:endParaRPr>
          </a:p>
        </p:txBody>
      </p:sp>
      <p:sp>
        <p:nvSpPr>
          <p:cNvPr id="19" name="テキスト ボックス 18"/>
          <p:cNvSpPr txBox="1"/>
          <p:nvPr/>
        </p:nvSpPr>
        <p:spPr>
          <a:xfrm>
            <a:off x="250825" y="836712"/>
            <a:ext cx="8642350" cy="5109091"/>
          </a:xfrm>
          <a:prstGeom prst="rect">
            <a:avLst/>
          </a:prstGeom>
          <a:noFill/>
        </p:spPr>
        <p:txBody>
          <a:bodyPr wrap="square" rtlCol="0">
            <a:spAutoFit/>
          </a:bodyPr>
          <a:lstStyle/>
          <a:p>
            <a:pPr lvl="0" algn="ctr"/>
            <a:r>
              <a:rPr lang="en-US" altLang="ja-JP" sz="4400" b="1" dirty="0" smtClean="0"/>
              <a:t>《</a:t>
            </a:r>
            <a:r>
              <a:rPr lang="ja-JP" altLang="en-US" sz="4400" b="1" dirty="0" smtClean="0"/>
              <a:t>タイ視察レポート総括</a:t>
            </a:r>
            <a:r>
              <a:rPr lang="en-US" altLang="ja-JP" sz="4400" b="1" dirty="0" smtClean="0"/>
              <a:t>》</a:t>
            </a:r>
            <a:endParaRPr lang="en-US" altLang="ja-JP" sz="4400" b="1" dirty="0" smtClean="0"/>
          </a:p>
          <a:p>
            <a:pPr lvl="0" algn="ctr"/>
            <a:endParaRPr lang="ja-JP" altLang="ja-JP" sz="1000" b="1" dirty="0" smtClean="0"/>
          </a:p>
          <a:p>
            <a:r>
              <a:rPr lang="ja-JP" altLang="en-US" sz="4000" dirty="0" smtClean="0">
                <a:latin typeface="HGPｺﾞｼｯｸE" pitchFamily="50" charset="-128"/>
                <a:ea typeface="HGPｺﾞｼｯｸE" pitchFamily="50" charset="-128"/>
              </a:rPr>
              <a:t>①バブル</a:t>
            </a:r>
            <a:r>
              <a:rPr lang="ja-JP" altLang="ja-JP" sz="4000" dirty="0" smtClean="0">
                <a:latin typeface="HGPｺﾞｼｯｸE" pitchFamily="50" charset="-128"/>
                <a:ea typeface="HGPｺﾞｼｯｸE" pitchFamily="50" charset="-128"/>
              </a:rPr>
              <a:t>！</a:t>
            </a:r>
            <a:endParaRPr lang="en-US" altLang="ja-JP" sz="4000" dirty="0" smtClean="0">
              <a:latin typeface="HGPｺﾞｼｯｸE" pitchFamily="50" charset="-128"/>
              <a:ea typeface="HGPｺﾞｼｯｸE" pitchFamily="50" charset="-128"/>
            </a:endParaRPr>
          </a:p>
          <a:p>
            <a:endParaRPr lang="en-US" altLang="ja-JP" sz="1000" dirty="0" smtClean="0">
              <a:latin typeface="HGPｺﾞｼｯｸE" pitchFamily="50" charset="-128"/>
              <a:ea typeface="HGPｺﾞｼｯｸE" pitchFamily="50" charset="-128"/>
            </a:endParaRPr>
          </a:p>
          <a:p>
            <a:r>
              <a:rPr kumimoji="1" lang="ja-JP" altLang="en-US" sz="4000" dirty="0" smtClean="0">
                <a:latin typeface="HGPｺﾞｼｯｸE" pitchFamily="50" charset="-128"/>
                <a:ea typeface="HGPｺﾞｼｯｸE" pitchFamily="50" charset="-128"/>
              </a:rPr>
              <a:t>②売場のレベルが凄い</a:t>
            </a:r>
            <a:endParaRPr kumimoji="1" lang="en-US" altLang="ja-JP" sz="4000" dirty="0" smtClean="0">
              <a:latin typeface="HGPｺﾞｼｯｸE" pitchFamily="50" charset="-128"/>
              <a:ea typeface="HGPｺﾞｼｯｸE" pitchFamily="50" charset="-128"/>
            </a:endParaRPr>
          </a:p>
          <a:p>
            <a:endParaRPr lang="en-US" altLang="ja-JP" sz="2400" dirty="0" smtClean="0">
              <a:latin typeface="HGPｺﾞｼｯｸE" pitchFamily="50" charset="-128"/>
              <a:ea typeface="HGPｺﾞｼｯｸE" pitchFamily="50" charset="-128"/>
            </a:endParaRPr>
          </a:p>
          <a:p>
            <a:endParaRPr lang="en-US" altLang="ja-JP" sz="2400" dirty="0" smtClean="0">
              <a:latin typeface="HGPｺﾞｼｯｸE" pitchFamily="50" charset="-128"/>
              <a:ea typeface="HGPｺﾞｼｯｸE" pitchFamily="50" charset="-128"/>
            </a:endParaRPr>
          </a:p>
          <a:p>
            <a:endParaRPr lang="en-US" altLang="ja-JP" sz="2400" dirty="0" smtClean="0">
              <a:latin typeface="HGPｺﾞｼｯｸE" pitchFamily="50" charset="-128"/>
              <a:ea typeface="HGPｺﾞｼｯｸE" pitchFamily="50" charset="-128"/>
            </a:endParaRPr>
          </a:p>
          <a:p>
            <a:r>
              <a:rPr kumimoji="1" lang="en-US" altLang="ja-JP" sz="3600" dirty="0" smtClean="0">
                <a:latin typeface="HGPｺﾞｼｯｸE" pitchFamily="50" charset="-128"/>
                <a:ea typeface="HGPｺﾞｼｯｸE" pitchFamily="50" charset="-128"/>
              </a:rPr>
              <a:t>【</a:t>
            </a:r>
            <a:r>
              <a:rPr kumimoji="1" lang="ja-JP" altLang="en-US" sz="3600" dirty="0" smtClean="0">
                <a:latin typeface="HGPｺﾞｼｯｸE" pitchFamily="50" charset="-128"/>
                <a:ea typeface="HGPｺﾞｼｯｸE" pitchFamily="50" charset="-128"/>
              </a:rPr>
              <a:t>上記内容から言える</a:t>
            </a:r>
            <a:r>
              <a:rPr lang="ja-JP" altLang="en-US" sz="3600" dirty="0" smtClean="0">
                <a:latin typeface="HGPｺﾞｼｯｸE" pitchFamily="50" charset="-128"/>
                <a:ea typeface="HGPｺﾞｼｯｸE" pitchFamily="50" charset="-128"/>
              </a:rPr>
              <a:t>事</a:t>
            </a:r>
            <a:r>
              <a:rPr lang="en-US" altLang="ja-JP" sz="3600" dirty="0" smtClean="0">
                <a:latin typeface="HGPｺﾞｼｯｸE" pitchFamily="50" charset="-128"/>
                <a:ea typeface="HGPｺﾞｼｯｸE" pitchFamily="50" charset="-128"/>
              </a:rPr>
              <a:t>】</a:t>
            </a:r>
          </a:p>
          <a:p>
            <a:r>
              <a:rPr lang="ja-JP" altLang="en-US" sz="3200" dirty="0" smtClean="0">
                <a:latin typeface="HGPｺﾞｼｯｸE" pitchFamily="50" charset="-128"/>
                <a:ea typeface="HGPｺﾞｼｯｸE" pitchFamily="50" charset="-128"/>
              </a:rPr>
              <a:t>①競争のスピードがネットショップに類似している。</a:t>
            </a:r>
            <a:endParaRPr lang="en-US" altLang="ja-JP" sz="3200" dirty="0" smtClean="0">
              <a:latin typeface="HGPｺﾞｼｯｸE" pitchFamily="50" charset="-128"/>
              <a:ea typeface="HGPｺﾞｼｯｸE" pitchFamily="50" charset="-128"/>
            </a:endParaRPr>
          </a:p>
          <a:p>
            <a:endParaRPr lang="en-US" altLang="ja-JP" sz="1000" dirty="0" smtClean="0">
              <a:latin typeface="HGPｺﾞｼｯｸE" pitchFamily="50" charset="-128"/>
              <a:ea typeface="HGPｺﾞｼｯｸE" pitchFamily="50" charset="-128"/>
            </a:endParaRPr>
          </a:p>
          <a:p>
            <a:r>
              <a:rPr lang="ja-JP" altLang="en-US" sz="3200" dirty="0" smtClean="0">
                <a:latin typeface="HGPｺﾞｼｯｸE" pitchFamily="50" charset="-128"/>
                <a:ea typeface="HGPｺﾞｼｯｸE" pitchFamily="50" charset="-128"/>
              </a:rPr>
              <a:t>②競争を見据えた参入が必要</a:t>
            </a:r>
            <a:endParaRPr kumimoji="1" lang="ja-JP" altLang="en-US" sz="3200" dirty="0">
              <a:latin typeface="HGPｺﾞｼｯｸE" pitchFamily="50" charset="-128"/>
              <a:ea typeface="HGPｺﾞｼｯｸE" pitchFamily="50" charset="-128"/>
            </a:endParaRPr>
          </a:p>
        </p:txBody>
      </p:sp>
      <p:sp>
        <p:nvSpPr>
          <p:cNvPr id="21" name="Rectangle 3"/>
          <p:cNvSpPr txBox="1">
            <a:spLocks noChangeArrowheads="1"/>
          </p:cNvSpPr>
          <p:nvPr/>
        </p:nvSpPr>
        <p:spPr>
          <a:xfrm>
            <a:off x="410666" y="176765"/>
            <a:ext cx="4689898" cy="371915"/>
          </a:xfrm>
          <a:prstGeom prst="rect">
            <a:avLst/>
          </a:prstGeom>
        </p:spPr>
        <p:txBody>
          <a:bodyPr/>
          <a:lstStyle/>
          <a:p>
            <a:pPr marL="342900" indent="-342900" eaLnBrk="0" fontAlgn="base" hangingPunct="0">
              <a:lnSpc>
                <a:spcPct val="120000"/>
              </a:lnSpc>
              <a:spcBef>
                <a:spcPct val="20000"/>
              </a:spcBef>
              <a:spcAft>
                <a:spcPct val="0"/>
              </a:spcAft>
              <a:defRPr/>
            </a:pPr>
            <a:r>
              <a:rPr lang="ja-JP" altLang="en-US" sz="1100" kern="0" dirty="0" smtClean="0">
                <a:solidFill>
                  <a:prstClr val="black"/>
                </a:solidFill>
                <a:latin typeface="HGP創英角ｺﾞｼｯｸUB" pitchFamily="50" charset="-128"/>
                <a:ea typeface="HGP創英角ｺﾞｼｯｸUB" pitchFamily="50" charset="-128"/>
              </a:rPr>
              <a:t>海外進出の</a:t>
            </a:r>
            <a:r>
              <a:rPr lang="ja-JP" altLang="en-US" sz="1100" kern="0" dirty="0" smtClean="0">
                <a:solidFill>
                  <a:prstClr val="black"/>
                </a:solidFill>
                <a:latin typeface="HGP創英角ｺﾞｼｯｸUB" pitchFamily="50" charset="-128"/>
                <a:ea typeface="HGP創英角ｺﾞｼｯｸUB" pitchFamily="50" charset="-128"/>
              </a:rPr>
              <a:t>鍵 ～</a:t>
            </a:r>
            <a:r>
              <a:rPr lang="ja-JP" altLang="en-US" sz="1100" kern="0" dirty="0" smtClean="0">
                <a:solidFill>
                  <a:prstClr val="black"/>
                </a:solidFill>
                <a:latin typeface="HGP創英角ｺﾞｼｯｸUB" pitchFamily="50" charset="-128"/>
                <a:ea typeface="HGP創英角ｺﾞｼｯｸUB" pitchFamily="50" charset="-128"/>
              </a:rPr>
              <a:t>タイ視察レポート～</a:t>
            </a:r>
          </a:p>
          <a:p>
            <a:pPr marL="342900" indent="-342900" eaLnBrk="0" fontAlgn="base" hangingPunct="0">
              <a:lnSpc>
                <a:spcPct val="120000"/>
              </a:lnSpc>
              <a:spcBef>
                <a:spcPct val="20000"/>
              </a:spcBef>
              <a:spcAft>
                <a:spcPct val="0"/>
              </a:spcAft>
              <a:defRPr/>
            </a:pPr>
            <a:endParaRPr lang="en-US" altLang="ja-JP" sz="1100" kern="0" dirty="0" smtClean="0">
              <a:solidFill>
                <a:prstClr val="black"/>
              </a:solidFill>
              <a:latin typeface="HGP創英角ｺﾞｼｯｸUB" pitchFamily="50" charset="-128"/>
              <a:ea typeface="HGP創英角ｺﾞｼｯｸUB" pitchFamily="50" charset="-128"/>
            </a:endParaRPr>
          </a:p>
        </p:txBody>
      </p:sp>
      <p:sp>
        <p:nvSpPr>
          <p:cNvPr id="10" name="下矢印 9"/>
          <p:cNvSpPr/>
          <p:nvPr/>
        </p:nvSpPr>
        <p:spPr>
          <a:xfrm>
            <a:off x="1315874" y="3284984"/>
            <a:ext cx="6480720" cy="648072"/>
          </a:xfrm>
          <a:prstGeom prst="downArrow">
            <a:avLst>
              <a:gd name="adj1" fmla="val 50000"/>
              <a:gd name="adj2" fmla="val 74327"/>
            </a:avLst>
          </a:prstGeom>
          <a:solidFill>
            <a:srgbClr val="FF99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descr="data:image/jpeg;base64,/9j/4AAQSkZJRgABAQAAAQABAAD/2wCEAAkGBhIQERAUEhIQEA8QEA8QEBAPDw8OEg8VFRUXFBQQEhUYHCYeFxkkGRQVHy8gIygpLCwsFR4xNTAqNSYrLCoBCQoKDgwOGg8PGiwgHyU1LCkvLSopLS8tLywsNDUpLCwsLyksKSwqLCwsLCwsLykqLDUpKSwsKSwsKSwpLCwqLP/AABEIAMwAzAMBIgACEQEDEQH/xAAcAAEAAQUBAQAAAAAAAAAAAAAABAIDBQYHAQj/xABEEAACAgACBgcFBAYJBQEAAAABAgADBBEFBhIhMUETIlFhcYGRBzKhscEUI1LRQlNiY3KSMzRDc4KTorLCRFSD0uEl/8QAGgEBAAMBAQEAAAAAAAAAAAAAAAMEBQIBBv/EACQRAQACAgEEAgMBAQAAAAAAAAABAgMRBBIhMUEyUQVxkSIj/9oADAMBAAIRAxEAPwDuMREBERAREw2nNZ68N1AOlvIzFSnLLsLn9ETm1orG5dVrNp1DME5bzuA3knlMHj9csPUSFJvcfo0jb9W90es1bF334s/esWX9TWCK18fxecqTRbgblCjs3CUb8uZ+ELtOLEfOU+/XPEvn0dVVQ5GxmtbxyAAHxmOxOnsYeOJ2O6upB885RdQy8j5b5icTiJVnNknzMrMYsceIXcRpnE/93iMx2Mo+GUsjXHGVndiXbusWtx8gZjMTiZisTiZ7W1/uf68tWv1DoGh/avkwXFVrsnd01We7+JOzvB8pu2i9Y8Nit1N1bt+ANk/8p3zg+EwhsOZ4TY8JoNWAJGRXeGGasp5MrDeDJ45Vq+e6CeNFvHZ2eJo+qmtjrauFxLdJt7sNiDltORv6G39rLgeeXbx3iX6Xi8bhSvSaTqSIiduCIiAiIgIiICIiAiIgIiIGH1o0ycNV1N99p6Okcd54tl2DjNWpwdOGXbxVqqzdYqzdew8y3M+Exmv2szpjGWvLaqrFauRmayd7Mo4bR3b/ANkTFavarWY0m612FZbe56z2kccieA5ZzKz5Ym/3ppYcfTT622HEe0DDJuqrscDhkFrX475AfX/P+wOX95v/ANs2DD6pYVBkKVbvfNz6mV2atYY/2NfkuUr2yXlLEUhrg1vrf3ldPRh8JbvurvByIJ7veEy+J1Jw7e7t1n9lsx6NnMPitSLF312K+XDMGtvrIZvPtNXp9NW0gxRip4j498t4PBFyCZlMdoa8sosptJQ+8lbWbQ7M1zHGZDRV1CuEsV62JyHSApv+kljJExr25mmp2uaP0cFG+SMRjQnDhJOnaxQFKnNG+B7Jp2kNI555RNZ3qXsWjXZd03izxUkEMGRhxVlOasPOdn1W0z9swmHu3BrKxtgbwrr1XH8wM4HfftJ39vhOoexjG7WDtr/VXtl4Oob5ky9xNxOlHk9426DERNBRIiICIiAiIgIiICIiAiIgcN10Q/b8R29Jl+U6dorBCumpBwWtR8N81D2maGNeJrvA6l2yCQNwdeIPiMj5Gb/Sm4eAmTOP/paJaM3/AMV0tdHKWrkzo5Q6TqcaOLoTJLDrJrrI7iVL0T1sisJjtJ6PS5SrqCD6jvB5TJsJYtEqT2WIlz/TONZKDS52nqtCAniy5ZqfQiavZnNp10pyuU/iQeoJGfplNYslvHbcPLQpw3AidF9iNn9dXkDS3rtD/jOdYbi3lOh+xJTtY88vuB5jbP1EvYPnCnm+MuqxETRUCIiAiIgIiICIiAiIgIiIGP0/o1MRh7UcZ5oxU81YDNWHfnGEOaIe1VPwk8iYnRzZVqOajYP+E7P0lbL2tEpqd6yyGUsWCVdJLbvOL2jTqsSsWSPZL7tIzmUMkrVFh5Ytl9zI9plGyzDR9e/fp/hf5iahYZ03SeAqtINiByoIGeeW/ju8phMfomhwR0aqeRUZETumWK9pSdE2aXhj73gJ072I1fc4x+29FHeAgPzYzl9g2OlHNTs/HKdo9kuj+i0bUxGRvey7xUnJD/KAfOa/Hjdts7POq6bnERL6iREQEREBERAREQEREBERATCjqvavY5YeDANn6lvSZqYjSybNqNydCh8VO0vwLekq8r4dX0nwfLT3pJS1ksdJKS8zpyrUUVu8su0M8tM0r3umrVSxka55dseQsRbK8ymrCJirJhMXiAuZPBQSfSZDF3cZqOs+PyXYB3vx/hH5mcVr12isJ99FZmWL0Xo58dikpTMG+05kcUXeXfyXOfR2Ewq1VpWgCpWioijgFUZADyE0f2V6mHC1fablK4m9clVh1qaicwpHJmyBPkDwm/T6fBTpqwc1+qSIiToSIiAiIgIiICIiAiIgIiICQdM07VTEb2rysHfs8R5jOToInN69VZrPt1W3TMS1cWZzwvLeIr6J3r/Cc170Pu/UeUtm6fNW3WZiWxERMbheLS29ksvfI1uIkcy7iq7ddMbicRPL8VI9dRs3k7NY3lju8hOO89oTRGu8oOLxHHs4zK6j6ipiHTHXt0i5saKMsgrVs1e0/wCLeuYHaZrmmsYHYhdy7gPAcJ0v2cn/APOw/c2Iz/zrD9Zf/HUicszP0rc60xijX22WIib7FIiICIiAiIgIiICIiAiIgIiICIkfGaQrpGbsB2DizdwHEwIGsOjTYodBnZWDuHF15r48x/8AZqLYuZvSGslj7q/ul7dxc/QTEYbDh7ACxVnzyJybabLPIg8eBmZzOJ17yV8+17jcjp/xZEsxktbTv7oJ+A9TMnbovELnsjDt35MpPlkfnLNmCvy6zqP2awB8TMaa687acWj0gvUle+1szyRd+fjMVpPSrWdUdVBwUfWScbhGXPqnx971MxFs836hJEe0W2ZrVvXW/AgJktuHzLGogKyk7yUf6HPymJ6EnfkdkHInln2eMoeqa/47F5yT+mbz8nikft2bV/WzDY0fdPlYPfpcbFieXMd4zEzE+fOjZGDoWVlOauhKsp7iN4m76se1Aps147rDcBilXf8A+ZVH+pR5TWZjpkS3RetiqyMrowBVlIYMDwIIlyAiIgIiICIiAiIgIiICImK05pBl2a6zlZYCSw41oNxbxPAefZAt6V07sk10gNYPec70q8e1u6YF6ySWYl3PFm3k/kO4SYmGCjIDIeufeTzMt2LAhOkxOmMUajQy8RfWfHI7x5jMeczdgmv6xb2w69tufoI8jdS4YAjgRmJDxHCZLA4AvUuRyIHPgZQ+hbG3dUDtJ/KYefjZItqI208WamtzLWcVzjR2qjYpgSuzVzsIyJ7l7flNuwurVanN/vG7DuX05+cq1h0n9npOzkHbqVjs7T5D6TvD+PmZ3l/hk5uo1j/rQ9YcPXtiqnJKKM1UAZ7bfp2MeZJ3eUxf2FR3+MlmUPNiIiI1DNmZmdyidGo/RXLsyEs36NrYZqMvDMSRZLAs2T3cxPXi5oDTt+j3+7ZmoJO3hnI2Dn+kh/Qbw3HPeOzq+g9P04yvbqbudG3PWfwsPrwM5LaocfXskXB6QuwdotqbZcbj+GxeaOOY+UDu0TFat6wV42hbE3H3bEPGtxxU93YeYmVgIiICIiAiIgIiICalXielstt4h3Kp/AnVXLx3n/FM/pzFmrD3OPeWttn+IjJfiRNXwq7Cqo4KoX0EDIF5HsMp6SW2eBRYZgNMb8ThR3uflM47TB39bHUjsrz9WP5QOlaLXKtfCTJHwIyQeEkQPGbLedwG8znesGlPtFpI/o16tY7ubef5TYdb9L7C9Cp6zjN8uS9nn8pphgUGUPKzKHgRrJFskmwyLYYFtLtk9x4/nKr0DDKR7DLtb5qPSBM1H08cHjFDEim4im0csyepZ4g7vBjO1T510inWPYRO2alaY+04LDuxzsCCuwnizp1Sx8cs/OBnonm0IzgexEQEREBERAwWuNuVCL+suqXxAO2R6LMCLJlNdrN+FX95Y/8AKhH/ADmDDwJPSSk2SxtzwvAuM8xmEG1jx+zWg+JP1kwvI+gV2sbYezYH+kQOlYYdUeEt6Qxq01s7cFG4fiPIDzl6obhNM1s0t0lnRqepXx/abn6cPWBhMXiWsdnY5sxJP5SwZ6TKTA8MtWGXCZHsaBZsMi2GX7GkWwwLFhlWGbcfGWrDGFbefCBZ0kOB8RN19kWkv6zSTw2Ll8+q3xC/zTS9I+74ETI+zjF9HpBOQsqtrPfnk4HqggdqDyoPLFaMeA8+EujDt3esCsPKhZKRQe2XBUIHoeVQBEBERA1DXhvvsIOWxij6GkfWYMPNo110a1laWoCz4fbJUby1bZdIB3jZU/4Zp9dwYAgggjMEcxAk7c8LyztRtQLhaV6opnibj+3l6ASMWmQ1ITOy1v3jQNv09pP7PSSPfbqp4ni3lOes0yWsOlOnuJB+7Tqp4Di3mfpMUTAEzwxKGaB47SNY0rseRrGgUWNItjS7Y0jWNAtWNKMO3W8jKbGlFL9cefygXcf7h8vnLWrOI2MbhW7LlHqCv1lzFnqt4GYzR1mWIw5/f0/71ED6Bw2kCvevZ+Uy1VwYZjePlNTF8yWhrybMhwIO15cDAzsREBERAREQE0nWLVJq2a7CrtIxLW4cbiDxL0/VefKbtEDk1OIDjMHPeQeRBHEEcj3Svam86c1RqxJLrnTfl/SoB1uzpF4OPj3iabpPQ+IwuZtTarH9vVm1eXa44p57u+BH2pd0Zi+jocD3rGcZ9gz3n6SMlgYAggg8CDmDPFGQygV5zzOUlpQ1kCpmlh3nj2Sy7wDvI7vPXeR3eB5Y8jWNKneR7HgUWNLdTdZfGeWNLKP1h4iBPxB6reBmIwR++o/v6T6Opk/F4kKD25cJk9QdSr8datuzsYWts+lcbrGHJB+lkefDdA6DhdqxgqAsx5D5num46M0cKVy4uctpvoO6NG6KroXJBvPvMfebx/KTICIiAiIgIiICIiAiIgYPSepuGuJYKabDxsoIrJPaw91vMTWcdqRiq8zW1eJX/IsHdkc1b1E6FEDjeNZqTlcllB4DpVKqe4N7p8jLXTA8CCO0HOdoZQQQQCDxBGYMxWJ1TwdhzbDU59qoEP8ApygcnayWXsnTrfZ3gjn1LF/hvtGXlnlIdns2wu/JsQPC0HL1UwObvZLDvOjn2ZYb9biv8yr/ANJWvswwm7NsSfG1Rn6LA5a7yO7zsdfsuwHNLW8cRb8gcpMp9nuj1/6atv7zaf5mBwW/Equ9mVR2kgSZorQGKxZH2ei2xTkRZslKsjz6Q5KfImfQOE0DhqcujopQjgVqQH1yzk+BzLVj2OKjCzHOLjxGGrBFYP7xzvs8sh4zpVVSooVQFVQFVVAAUDcAAOAlcQEREBERAREQP//Z"/>
          <p:cNvSpPr>
            <a:spLocks noChangeAspect="1" noChangeArrowheads="1"/>
          </p:cNvSpPr>
          <p:nvPr/>
        </p:nvSpPr>
        <p:spPr bwMode="auto">
          <a:xfrm>
            <a:off x="143608" y="-144463"/>
            <a:ext cx="281354"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24580" name="AutoShape 4" descr="data:image/jpeg;base64,/9j/4AAQSkZJRgABAQAAAQABAAD/2wCEAAkGBhIQERAUEhIQEA8QEA8QEBAPDw8OEg8VFRUXFBQQEhUYHCYeFxkkGRQVHy8gIygpLCwsFR4xNTAqNSYrLCoBCQoKDgwOGg8PGiwgHyU1LCkvLSopLS8tLywsNDUpLCwsLyksKSwqLCwsLCwsLykqLDUpKSwsKSwsKSwpLCwqLP/AABEIAMwAzAMBIgACEQEDEQH/xAAcAAEAAQUBAQAAAAAAAAAAAAAABAIDBQYHAQj/xABEEAACAgACBgcFBAYJBQEAAAABAgADBBEFBhIhMUETIlFhcYGRBzKhscEUI1LRQlNiY3KSMzRDc4KTorLCRFSD0uEl/8QAGgEBAAMBAQEAAAAAAAAAAAAAAAMEBQIBBv/EACQRAQACAgEEAgMBAQAAAAAAAAABAgMRBBIhMUEyUQVxkSIj/9oADAMBAAIRAxEAPwDuMREBERAREw2nNZ68N1AOlvIzFSnLLsLn9ETm1orG5dVrNp1DME5bzuA3knlMHj9csPUSFJvcfo0jb9W90es1bF334s/esWX9TWCK18fxecqTRbgblCjs3CUb8uZ+ELtOLEfOU+/XPEvn0dVVQ5GxmtbxyAAHxmOxOnsYeOJ2O6upB885RdQy8j5b5icTiJVnNknzMrMYsceIXcRpnE/93iMx2Mo+GUsjXHGVndiXbusWtx8gZjMTiZisTiZ7W1/uf68tWv1DoGh/avkwXFVrsnd01We7+JOzvB8pu2i9Y8Nit1N1bt+ANk/8p3zg+EwhsOZ4TY8JoNWAJGRXeGGasp5MrDeDJ45Vq+e6CeNFvHZ2eJo+qmtjrauFxLdJt7sNiDltORv6G39rLgeeXbx3iX6Xi8bhSvSaTqSIiduCIiAiIgIiICIiAiIgIiIGH1o0ycNV1N99p6Okcd54tl2DjNWpwdOGXbxVqqzdYqzdew8y3M+Exmv2szpjGWvLaqrFauRmayd7Mo4bR3b/ANkTFavarWY0m612FZbe56z2kccieA5ZzKz5Ym/3ppYcfTT622HEe0DDJuqrscDhkFrX475AfX/P+wOX95v/ANs2DD6pYVBkKVbvfNz6mV2atYY/2NfkuUr2yXlLEUhrg1vrf3ldPRh8JbvurvByIJ7veEy+J1Jw7e7t1n9lsx6NnMPitSLF312K+XDMGtvrIZvPtNXp9NW0gxRip4j498t4PBFyCZlMdoa8sosptJQ+8lbWbQ7M1zHGZDRV1CuEsV62JyHSApv+kljJExr25mmp2uaP0cFG+SMRjQnDhJOnaxQFKnNG+B7Jp2kNI555RNZ3qXsWjXZd03izxUkEMGRhxVlOasPOdn1W0z9swmHu3BrKxtgbwrr1XH8wM4HfftJ39vhOoexjG7WDtr/VXtl4Oob5ky9xNxOlHk9426DERNBRIiICIiAiIgIiICIiAiIgcN10Q/b8R29Jl+U6dorBCumpBwWtR8N81D2maGNeJrvA6l2yCQNwdeIPiMj5Gb/Sm4eAmTOP/paJaM3/AMV0tdHKWrkzo5Q6TqcaOLoTJLDrJrrI7iVL0T1sisJjtJ6PS5SrqCD6jvB5TJsJYtEqT2WIlz/TONZKDS52nqtCAniy5ZqfQiavZnNp10pyuU/iQeoJGfplNYslvHbcPLQpw3AidF9iNn9dXkDS3rtD/jOdYbi3lOh+xJTtY88vuB5jbP1EvYPnCnm+MuqxETRUCIiAiIgIiICIiAiIgIiIGP0/o1MRh7UcZ5oxU81YDNWHfnGEOaIe1VPwk8iYnRzZVqOajYP+E7P0lbL2tEpqd6yyGUsWCVdJLbvOL2jTqsSsWSPZL7tIzmUMkrVFh5Ytl9zI9plGyzDR9e/fp/hf5iahYZ03SeAqtINiByoIGeeW/ju8phMfomhwR0aqeRUZETumWK9pSdE2aXhj73gJ072I1fc4x+29FHeAgPzYzl9g2OlHNTs/HKdo9kuj+i0bUxGRvey7xUnJD/KAfOa/Hjdts7POq6bnERL6iREQEREBERAREQEREBERATCjqvavY5YeDANn6lvSZqYjSybNqNydCh8VO0vwLekq8r4dX0nwfLT3pJS1ksdJKS8zpyrUUVu8su0M8tM0r3umrVSxka55dseQsRbK8ymrCJirJhMXiAuZPBQSfSZDF3cZqOs+PyXYB3vx/hH5mcVr12isJ99FZmWL0Xo58dikpTMG+05kcUXeXfyXOfR2Ewq1VpWgCpWioijgFUZADyE0f2V6mHC1fablK4m9clVh1qaicwpHJmyBPkDwm/T6fBTpqwc1+qSIiToSIiAiIgIiICIiAiIgIiICQdM07VTEb2rysHfs8R5jOToInN69VZrPt1W3TMS1cWZzwvLeIr6J3r/Cc170Pu/UeUtm6fNW3WZiWxERMbheLS29ksvfI1uIkcy7iq7ddMbicRPL8VI9dRs3k7NY3lju8hOO89oTRGu8oOLxHHs4zK6j6ipiHTHXt0i5saKMsgrVs1e0/wCLeuYHaZrmmsYHYhdy7gPAcJ0v2cn/APOw/c2Iz/zrD9Zf/HUicszP0rc60xijX22WIib7FIiICIiAiIgIiICIiAiIgIiICIkfGaQrpGbsB2DizdwHEwIGsOjTYodBnZWDuHF15r48x/8AZqLYuZvSGslj7q/ul7dxc/QTEYbDh7ACxVnzyJybabLPIg8eBmZzOJ17yV8+17jcjp/xZEsxktbTv7oJ+A9TMnbovELnsjDt35MpPlkfnLNmCvy6zqP2awB8TMaa687acWj0gvUle+1szyRd+fjMVpPSrWdUdVBwUfWScbhGXPqnx971MxFs836hJEe0W2ZrVvXW/AgJktuHzLGogKyk7yUf6HPymJ6EnfkdkHInln2eMoeqa/47F5yT+mbz8nikft2bV/WzDY0fdPlYPfpcbFieXMd4zEzE+fOjZGDoWVlOauhKsp7iN4m76se1Aps147rDcBilXf8A+ZVH+pR5TWZjpkS3RetiqyMrowBVlIYMDwIIlyAiIgIiICIiAiIgIiICImK05pBl2a6zlZYCSw41oNxbxPAefZAt6V07sk10gNYPec70q8e1u6YF6ySWYl3PFm3k/kO4SYmGCjIDIeufeTzMt2LAhOkxOmMUajQy8RfWfHI7x5jMeczdgmv6xb2w69tufoI8jdS4YAjgRmJDxHCZLA4AvUuRyIHPgZQ+hbG3dUDtJ/KYefjZItqI208WamtzLWcVzjR2qjYpgSuzVzsIyJ7l7flNuwurVanN/vG7DuX05+cq1h0n9npOzkHbqVjs7T5D6TvD+PmZ3l/hk5uo1j/rQ9YcPXtiqnJKKM1UAZ7bfp2MeZJ3eUxf2FR3+MlmUPNiIiI1DNmZmdyidGo/RXLsyEs36NrYZqMvDMSRZLAs2T3cxPXi5oDTt+j3+7ZmoJO3hnI2Dn+kh/Qbw3HPeOzq+g9P04yvbqbudG3PWfwsPrwM5LaocfXskXB6QuwdotqbZcbj+GxeaOOY+UDu0TFat6wV42hbE3H3bEPGtxxU93YeYmVgIiICIiAiIgIiICalXielstt4h3Kp/AnVXLx3n/FM/pzFmrD3OPeWttn+IjJfiRNXwq7Cqo4KoX0EDIF5HsMp6SW2eBRYZgNMb8ThR3uflM47TB39bHUjsrz9WP5QOlaLXKtfCTJHwIyQeEkQPGbLedwG8znesGlPtFpI/o16tY7ubef5TYdb9L7C9Cp6zjN8uS9nn8pphgUGUPKzKHgRrJFskmwyLYYFtLtk9x4/nKr0DDKR7DLtb5qPSBM1H08cHjFDEim4im0csyepZ4g7vBjO1T510inWPYRO2alaY+04LDuxzsCCuwnizp1Sx8cs/OBnonm0IzgexEQEREBERAwWuNuVCL+suqXxAO2R6LMCLJlNdrN+FX95Y/8AKhH/ADmDDwJPSSk2SxtzwvAuM8xmEG1jx+zWg+JP1kwvI+gV2sbYezYH+kQOlYYdUeEt6Qxq01s7cFG4fiPIDzl6obhNM1s0t0lnRqepXx/abn6cPWBhMXiWsdnY5sxJP5SwZ6TKTA8MtWGXCZHsaBZsMi2GX7GkWwwLFhlWGbcfGWrDGFbefCBZ0kOB8RN19kWkv6zSTw2Ll8+q3xC/zTS9I+74ETI+zjF9HpBOQsqtrPfnk4HqggdqDyoPLFaMeA8+EujDt3esCsPKhZKRQe2XBUIHoeVQBEBERA1DXhvvsIOWxij6GkfWYMPNo110a1laWoCz4fbJUby1bZdIB3jZU/4Zp9dwYAgggjMEcxAk7c8LyztRtQLhaV6opnibj+3l6ASMWmQ1ITOy1v3jQNv09pP7PSSPfbqp4ni3lOes0yWsOlOnuJB+7Tqp4Di3mfpMUTAEzwxKGaB47SNY0rseRrGgUWNItjS7Y0jWNAtWNKMO3W8jKbGlFL9cefygXcf7h8vnLWrOI2MbhW7LlHqCv1lzFnqt4GYzR1mWIw5/f0/71ED6Bw2kCvevZ+Uy1VwYZjePlNTF8yWhrybMhwIO15cDAzsREBERAREQE0nWLVJq2a7CrtIxLW4cbiDxL0/VefKbtEDk1OIDjMHPeQeRBHEEcj3Svam86c1RqxJLrnTfl/SoB1uzpF4OPj3iabpPQ+IwuZtTarH9vVm1eXa44p57u+BH2pd0Zi+jocD3rGcZ9gz3n6SMlgYAggg8CDmDPFGQygV5zzOUlpQ1kCpmlh3nj2Sy7wDvI7vPXeR3eB5Y8jWNKneR7HgUWNLdTdZfGeWNLKP1h4iBPxB6reBmIwR++o/v6T6Opk/F4kKD25cJk9QdSr8datuzsYWts+lcbrGHJB+lkefDdA6DhdqxgqAsx5D5num46M0cKVy4uctpvoO6NG6KroXJBvPvMfebx/KTICIiAiIgIiICIiAiIgYPSepuGuJYKabDxsoIrJPaw91vMTWcdqRiq8zW1eJX/IsHdkc1b1E6FEDjeNZqTlcllB4DpVKqe4N7p8jLXTA8CCO0HOdoZQQQQCDxBGYMxWJ1TwdhzbDU59qoEP8ApygcnayWXsnTrfZ3gjn1LF/hvtGXlnlIdns2wu/JsQPC0HL1UwObvZLDvOjn2ZYb9biv8yr/ANJWvswwm7NsSfG1Rn6LA5a7yO7zsdfsuwHNLW8cRb8gcpMp9nuj1/6atv7zaf5mBwW/Equ9mVR2kgSZorQGKxZH2ei2xTkRZslKsjz6Q5KfImfQOE0DhqcujopQjgVqQH1yzk+BzLVj2OKjCzHOLjxGGrBFYP7xzvs8sh4zpVVSooVQFVQFVVAAUDcAAOAlcQEREBERAREQP//Z"/>
          <p:cNvSpPr>
            <a:spLocks noChangeAspect="1" noChangeArrowheads="1"/>
          </p:cNvSpPr>
          <p:nvPr/>
        </p:nvSpPr>
        <p:spPr bwMode="auto">
          <a:xfrm>
            <a:off x="143608" y="-144463"/>
            <a:ext cx="281354"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24586" name="AutoShape 10" descr="data:image/jpeg;base64,/9j/4AAQSkZJRgABAQAAAQABAAD/2wCEAAkGBg8QDhAQDw8QDw8QEA8QDw4PDxAQDRAOFxAXFBQQFBIXGyYeFxkmGRISHy8gIycpLSwtFSAyNTAqNSYrLCkBCQoKDgwMFQ8PFyscFx0qKTQpKS4sNSkpLCkwKSk1NSksKSkpLCk1KTYpNTUpLCkpKSkpKSk1LCkpKSkpKSkpKf/AABEIAMIBAwMBIgACEQEDEQH/xAAbAAEAAgMBAQAAAAAAAAAAAAAABAUCAwYBB//EAEUQAAIBAgIFBQ0GBQIHAAAAAAECAAMRBBIFITFRcRNBYZGxBhQiMlJyc4GhsrPB0QcjJDRCdDNjg5LhQ2IVU4KjpPDx/8QAGgEBAAMBAQEAAAAAAAAAAAAAAAEDBAUCBv/EAC0RAQEAAQIEAgkFAQAAAAAAAAABAgQRAyExUTOBBRIjJDJxkbHBFEFCUmET/9oADAMBAAIRAxEAPwD7jERAREQEREBERAREQEREBERAREQEREBERAREQEREBERAREQEREBERAREQEREBERAREQExdwNpA4m0ylbpNvCA3D5/wCIE7vhPKX+4T3ll8pesShq1VVSzEKo2sxsAOkzQulKB2V6R/qJ9Z7mFvSItk6um5Rd46xPcw3ic4MZSOypTPB0+szWop2Mp4EGPUsN46GJQAzK56Z52SvYlFnbeesz3lm8pusxsLyJSDEP5bf3Ge99P5bdcbC6iU3fdTyj7J6MbU8o9Q+kbC4iVHf9TyvYJ7/xCpvHUI2FtEqxpF/9p9Un4XECoiuNjAH/ABIG2ImurXVfGIHb1QNkSvq6U8getvpIxxlQ/qPqtAuYlQMZU8o9Q+kyGNqeV7B9IFrErO/nG1h1CbcDpNajFNWZRfiL2v2dcCdERAREQEREBERASr0ifvP+kfOWkqdIH7w8B2SYKPuna2DrcFHXUWcAjzue7B7YKp0tTH/cB+U4BGne9Gz2WV/38RztV8c+ScjyRTaQKbyRTebsoyLKlUkqnWO89crKbyVTeUZYi0pYhvKbrMlU8S3lN1mVdN5JpvM2WE7J3vdZpiG8o9c3JWO+QKbyQjynLCdj18u9TVqGbA0io03K0puE7H/XP+1+rdPDPFM9Mo4mMk5NWmzyyz2t35C7RxEsNB/laPTTU9YvK8bRxEsdCflMP6Gl7gmauiiaU0k4qcmng2ALNz3OwDqlcarbzM9KN+IqcKfYZGzwNwqtvnvLtv8AYJozxngSO+G3+yenSGVSWAFucSNnkPTDfh6vmfMQIWlO6baqazv5pI7ga7PjKhY3PIN8RJyM6r7OvzdT0DfESB9EiIkBERAREQEREBKjHH7xvV2CW8psWfvG4yYOb7tm/Bnpq0x2n5TgQZ3Xd034VBvrL7jzhJ9F6OnsPO/hzdT4nk3I0kI8hqZtRpusZk+m8k03lejyTTeU5RCxpvJVN5W03kqm8oygsabyTTeV9N5JpvKMohPRpvVpCR5vRpTYhMVpskZGkhdky8ecmvSeJfkEyz0OLYXD+ho/DEqqxsjHcrH2S40YLYeiP5VP3BMddNzumntiX4U+wyHyk3d0VS2KfzU7DK3lxAmcpHKSHy4jlxAmcpI2k3vh63mHtEw5cTVjKl6Fb0Z95YHMmdT9nJ/F1PQN8RJyhM6r7OfzdT0DfESB9GiIkBERAREQEREBKXE+O3nHtl1KOqfCbzj2yYOV7vW+5ojfVJ6kP1nEzsu79vAoD/dUPsX6zjZ9J6Pnu883M1PiUmStMYm5nSUeSEeQVab0eeLBPpvJVN5XU3kmm8pyiFlTqSTTeVtN5KpvKMsRZU3khHlfTeSabyjKITkaTaewcJWU3llS8UcBMWonKNej+O/JhjDalUO6nU9wy+wQtSpjcie6Jz+kT9xW9DV+GZ0dEWVR0DsmGuk4TuxrZcWfMT5yj77lh3f1LYz+mvaZzXLwLXvuO+5VcvHLwLXvubFr5qdcfyT76ym5eS8DVumI9A3xEgQiZ1X2cfnKnoG+Ik5MmdX9m5/GVP27/ESB9IiIkBERAREQEREBKJtp4mXhMopMHH937a8OOiqfan0nIzqe75vvaI3U2PW/+Jy0+m0M93x8/vXL1HiUiIm1Q9matNc9BkCVTeSKbyCjSRTeV2CfTeSqVSV1N5JpvKcsULKm8k03ldTqSVTeUZQWNN5cUfFXgOyc/TedBR8VfNXsnO1U5Rs0nxVo0p+Xrehq/DM6cCcxpP8AgVfRsOsWnUTn10Hy77Rz+NHol7TOVzzrPtFS+NHo17TOW5KBhnjPMuSnvJQMM8n6JbViP27fESQuSk/RiWXEft2+IkCKTOr+zb85U/bv8RJyZnV/Zt+cqft3+Ikmj6VERPIREQEREBERAxqHwTwPZKKXlUeC1tx7JSSYOG7u2/E0xuoj2u05qfVMVoyhVN6tJHNrXZQWtuvt5zIb9y2DP+gB5rVF7GnZ0+vw4fDmFl5MXE0+WWVsr5vE+gP3FYQ7BUXhU+oMjVO4OgfFq1V45G+QmqekODe88lV02biInXv3AeTiP7qX0aRqncHXHi1aR451+Rlk1vAv8vu8XgcSfs5oGbkaW9TuKxY2Cm3m1APeAmhu5jGL/oMfNam3Y0s/UcLLpnPq83hZ9qjI8k03mB0TiV20Kw/psewTzk3XxlZfOUjtjfG9K8XGzrE2m8lU6kradSSqbyvLF5WKPOopeKvmjsnH06k7FNg4DsnK1s29XzbdJ1yR9J/wX6co63A+c6icxpD+Hbe9AdddB85085tb3zru5o5sZ/TX5znu9eidh3UUc2KbzU+cqe9IFL3r0R3r0S670jvSBS969E30KOWniD/Ib30ln3pMMTRy0K5/lH3lgcwTOr+zU/jan7d/iU5yRM6z7NPztT9u/wASnJH0yIieQiIgIiICJDxGkQupRmPPrsOuaaWmQ2xbgGxKuCL7oFlNbUEO1VPqF5GGlU51YeoH5zYNI095HFW+kDI4Gn5PUSJgdHJ0j1zYuMpn9a9YHbNi1AdhB4EQIh0WvMx9hmB0XubrH+ZYRJ3FYdGPzFT1iYHR9TcDwIk7EY1U1bTuHzM0jSg51PXHMV1VgrFWIDDmMxFRfKHWJG0tVDViwuLhdvCQKourDerD2SRdCe3mzuWxaNgMLdluKFNSCR+lcvylrkpnmQ+oGRuKNqKnaqnioM0to2gdtGn/AGKOydCcHTP6R6tUwOj6e4jgTPUzs6VFxl6xzp0PQ/5YHAsPnJkszoxeYsOo/KYHRe5/Z/mTc7l1u6JjJ0myox3ir01sKP8Ayac6aVv/AAcFkLPqR1fKBbMym63O4NY8VHNcGynivTkdPLfEv5qdhkDk5aaYW+JqcKfYZEyQI3Jxyck5IyQI3JyNpNbYev6M+8JZZJD00tsLW9GfeEDhjO0+zLAua1Wva1MUzSvvcsrWHALr84TjsPh3qOtNBmd2CqBzsdk+16K0amGoJRpjwUFr87NtLHpJuYolxESAiJpxGKVBrOvmHOYG1nAFybCVuKxpbUNQ9p4zTiMWW1k2A5uYSLiqpVCQQDsBILaydWobZIU8RmL6hZNVwbkm1zqExpVkWkpCFVNsqqAWN9nrPTNFamAiUtQV9TA+Pa+Y2UdO3mE2MuaqFNgqDMBfxjsHg7hqkjYFpqxAYh6lzsuQLW5tgHaZ4tAZeTSrrXLnNznIJ13PMTrmtH1vVbMAoICnaAPGOUb9UxzFKZJ/iVCbKV2sdSrZegC8CXyTM6kOuQZswFiWbZa+4fKK1N7rlUWzeETzLt1dPN65ErUgEp0RYk2BGzwRrLWG0areubHJNZQL2QFjZrDcosOeBvD1A9spCBb5rsLtfYOr2z1Mc5D3zqFJGtjdgNpHRNVCsxqVNbZVsoB1C+02382uY0se3JNULA62KlhlXLsXpt7dcgb6RzIr+EuYXCsBmt/72zGnVVs1m1KSpJBABG3XMamOYU0JCMxyDwvBFztNtvqmb1VzBOT8F89yDYDUSeJN+2SMTkZc10K2vmNrW33MNgl8keqZ1aNMrlZCFFjbmsNY9Wqe06dJ+Tq3awJZARa52BrdnGBhRwwpoqIuVFFlUDUBPajZQTYmwvZVLMeAG0z1qYexWsLB7m19ZX9J6L26pnyLllYVFyZSbAg5idhvuteBE0IuJrVlr1CcPQTNyeGJHK1CVK56o/SNdwv/ANPT3lPQoVM7Z7ZLKFFtd+ck9U38gN0jYWMSvCHmZh6zMgX5nPrsY2E6JBbEuoJLLYAkkjYBM9F48V6K1ALBi4HBXK39kgVWksG5rVXynIFTwtQGw3tvkLJOl0h/BqeaZzckeZIyz2e3gY5ZA08PwtbzPmJY3lLghXxOPq4Y2bDjXUDAAKllI1gX1tYW3E7tQbe4zQ/IqMQ6jlX107jWlMi3WQeq3TO6wmJWogdSCDfWNYuDY6+IMgHQYbVUqMV51TwQRuvLGhQWmiogCqoAVRsAijZERIGvEMwU5Rc6rAbdsq3XXdke+8g9tpcRAoalKk1s3MbgHZfpHPFTCq9vDNgb2uQG3X3y9Kg7RfjNTYOmf0L1ASRTvhCWUhxYX1CwJPHbbo55j3m4fMAoU62sLs7bBc7gJbNo6nuI4MZgdGDmdhxsY3FV3nlQqoZb31qfDvvvvmpaDMigg0gDfKDdsvMCeY8JcHAVBsqA8QR85icNWHMrev6iNxUsb1hbmTXZd51AseboG6equQ1HbKqkg313OrxmJ7BLJkqDbSvwsewzVUC7HpnaDrU2uNh1iNxW00K0G1MmosMpvUsddyfKnuIU8kgsV1oCijOxHkX9W3ok6pTovYNrAINtouNkVcKj2u5sDe2wE819454ETEfxKQJFrkgWuxe2ojcBfbM0p/fZ2UWVcqG+sk7T0bvXJFTBklSKgABuQNRbcCeYds8q4J2sAQFJ8M7WK7hx3wNTs1V7bKKWLMDrqNfxAd19s14qqzHk0JVrA5gPBRM1rDpte3CSnWoihaaDVZVU6lA3ma8Szasqm7ar21KPKMCK4BPJU7BR/F1bEIJsDvPzma0hUPJiwooPvCDaxBFqQ4iSKBRStPKzMQSz85sNbMeoRWdEWygBSxNudqjHtvJGGOxLEgLcM9wCD4gsfC9kxq4hwVpo7BiB4R12RSASen5zBVyAuwvUcC6qdpA1Is9VeTDMQWZmBIGs5jYBF6NggSe/nNUIpBIs1QEahT16gd5NhN9HFOaoSwICkuR+nyRxN+oSJTU0l1kM7G17XLMScqjoF+2Z8quFw7PUN3N2c+VUPNwHygaNM4kVa9LBK2U1STVI2imq5io6bD2idFRoqiqigKqgKqjYABYCVPc/onkwa9UXxNbW5O1FJuKY3c1+ngJczyE1th0O1FPFRNkQIzaNpH9A9Vx2TU2h6R5mHBj85OiBWtoNOZmHGxmzRmiUocoV1vVfPUcjWTawHAAe075OiAiIgIiICIiAiIgIiICIiAiIgYtTU7QDxAM1NgaZ/QPVq7JviBEbRic2YcGPzmB0ZudhxAP0k6IFecDVGxweNx9Z4aNYcwbgR85YxAqy1QbaR9Qv2TW1RP1U7W2XFrHZzjpMuIgUuWixBtrF7G97X1Ge970ywbMbgEC+wX2m2/mlq1BDtVTxAmttH0j+kDgSOySK8YZc/KFwcqkKNgXym421Sv0cO/cRypv3thz4AOypW234DUerpl2+ikIIu4uLam+om/B4RKVNadNQqILKB29J6YG6IiQEREBERAREQEREBERAREQEREBERAREQEREBERAREQEREBERAREQEREBERAREQEREBERAREQEREBERAREQEREBERAREQEREBERAREQEREBERAREQEREBERAREQEREBERAREQP/Z"/>
          <p:cNvSpPr>
            <a:spLocks noChangeAspect="1" noChangeArrowheads="1"/>
          </p:cNvSpPr>
          <p:nvPr/>
        </p:nvSpPr>
        <p:spPr bwMode="auto">
          <a:xfrm>
            <a:off x="143608" y="-144463"/>
            <a:ext cx="281354"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33" name="Text Box 14"/>
          <p:cNvSpPr txBox="1">
            <a:spLocks noChangeArrowheads="1"/>
          </p:cNvSpPr>
          <p:nvPr/>
        </p:nvSpPr>
        <p:spPr bwMode="auto">
          <a:xfrm>
            <a:off x="95710" y="173350"/>
            <a:ext cx="293077" cy="314325"/>
          </a:xfrm>
          <a:prstGeom prst="rect">
            <a:avLst/>
          </a:prstGeom>
          <a:solidFill>
            <a:schemeClr val="bg1">
              <a:lumMod val="65000"/>
            </a:schemeClr>
          </a:solidFill>
          <a:ln w="9525">
            <a:solidFill>
              <a:schemeClr val="bg1">
                <a:lumMod val="85000"/>
              </a:schemeClr>
            </a:solidFill>
            <a:miter lim="800000"/>
            <a:headEnd/>
            <a:tailEnd/>
          </a:ln>
          <a:effectLst/>
        </p:spPr>
        <p:txBody>
          <a:bodyPr>
            <a:spAutoFit/>
          </a:bodyPr>
          <a:lstStyle/>
          <a:p>
            <a:pPr algn="ctr">
              <a:spcBef>
                <a:spcPct val="50000"/>
              </a:spcBef>
            </a:pPr>
            <a:r>
              <a:rPr lang="en-US" altLang="ja-JP" sz="1400" b="1" dirty="0" smtClean="0">
                <a:solidFill>
                  <a:schemeClr val="bg1"/>
                </a:solidFill>
                <a:latin typeface="HGP創英ﾌﾟﾚｾﾞﾝｽEB" pitchFamily="18" charset="-128"/>
                <a:ea typeface="HGP創英ﾌﾟﾚｾﾞﾝｽEB" pitchFamily="18" charset="-128"/>
              </a:rPr>
              <a:t>Ⅰ</a:t>
            </a:r>
            <a:endParaRPr lang="en-US" altLang="ja-JP" sz="1400" b="1" dirty="0">
              <a:solidFill>
                <a:schemeClr val="bg1"/>
              </a:solidFill>
              <a:latin typeface="HGP創英ﾌﾟﾚｾﾞﾝｽEB" pitchFamily="18" charset="-128"/>
              <a:ea typeface="HGP創英ﾌﾟﾚｾﾞﾝｽEB" pitchFamily="18" charset="-128"/>
            </a:endParaRPr>
          </a:p>
        </p:txBody>
      </p:sp>
      <p:sp>
        <p:nvSpPr>
          <p:cNvPr id="35" name="Rectangle 3"/>
          <p:cNvSpPr txBox="1">
            <a:spLocks noChangeArrowheads="1"/>
          </p:cNvSpPr>
          <p:nvPr/>
        </p:nvSpPr>
        <p:spPr>
          <a:xfrm>
            <a:off x="96417" y="557832"/>
            <a:ext cx="4689898" cy="889000"/>
          </a:xfrm>
          <a:prstGeom prst="rect">
            <a:avLst/>
          </a:prstGeom>
        </p:spPr>
        <p:txBody>
          <a:bodyPr/>
          <a:lstStyle/>
          <a:p>
            <a:pPr marL="342900" indent="-342900" eaLnBrk="0" fontAlgn="base" hangingPunct="0">
              <a:lnSpc>
                <a:spcPct val="120000"/>
              </a:lnSpc>
              <a:spcBef>
                <a:spcPct val="20000"/>
              </a:spcBef>
              <a:spcAft>
                <a:spcPct val="0"/>
              </a:spcAft>
              <a:defRPr/>
            </a:pPr>
            <a:r>
              <a:rPr lang="ja-JP" altLang="en-US" sz="1300" kern="0" dirty="0" smtClean="0">
                <a:latin typeface="HGP創英角ｺﾞｼｯｸUB" pitchFamily="50" charset="-128"/>
                <a:ea typeface="HGP創英角ｺﾞｼｯｸUB" pitchFamily="50" charset="-128"/>
              </a:rPr>
              <a:t>２</a:t>
            </a:r>
            <a:r>
              <a:rPr lang="ja-JP" altLang="en-US" sz="1300" kern="0" dirty="0" smtClean="0">
                <a:latin typeface="HGP創英角ｺﾞｼｯｸUB" pitchFamily="50" charset="-128"/>
                <a:ea typeface="HGP創英角ｺﾞｼｯｸUB" pitchFamily="50" charset="-128"/>
              </a:rPr>
              <a:t>．タイのバブル具合・・・①</a:t>
            </a:r>
            <a:endParaRPr lang="en-US" altLang="ja-JP" sz="1100" kern="0" dirty="0" smtClean="0">
              <a:solidFill>
                <a:prstClr val="black"/>
              </a:solidFill>
              <a:latin typeface="HGP創英角ｺﾞｼｯｸUB" pitchFamily="50" charset="-128"/>
              <a:ea typeface="HGP創英角ｺﾞｼｯｸUB" pitchFamily="50" charset="-128"/>
            </a:endParaRPr>
          </a:p>
        </p:txBody>
      </p:sp>
      <p:sp>
        <p:nvSpPr>
          <p:cNvPr id="19" name="テキスト ボックス 18"/>
          <p:cNvSpPr txBox="1"/>
          <p:nvPr/>
        </p:nvSpPr>
        <p:spPr>
          <a:xfrm>
            <a:off x="235059" y="836712"/>
            <a:ext cx="8642349" cy="1231106"/>
          </a:xfrm>
          <a:prstGeom prst="rect">
            <a:avLst/>
          </a:prstGeom>
          <a:noFill/>
        </p:spPr>
        <p:txBody>
          <a:bodyPr wrap="square" rtlCol="0">
            <a:spAutoFit/>
          </a:bodyPr>
          <a:lstStyle/>
          <a:p>
            <a:pPr lvl="0" algn="ctr"/>
            <a:r>
              <a:rPr lang="ja-JP" altLang="en-US" sz="2800" b="1" dirty="0" smtClean="0"/>
              <a:t>イオンモール的な商業施設にて</a:t>
            </a:r>
            <a:endParaRPr lang="en-US" altLang="ja-JP" sz="2800" b="1" dirty="0" smtClean="0"/>
          </a:p>
          <a:p>
            <a:pPr lvl="0" algn="ctr"/>
            <a:r>
              <a:rPr lang="ja-JP" altLang="en-US" sz="2800" b="1" dirty="0" smtClean="0"/>
              <a:t>販売されている高級車</a:t>
            </a:r>
            <a:endParaRPr lang="en-US" altLang="ja-JP" sz="2800" b="1" dirty="0" smtClean="0"/>
          </a:p>
          <a:p>
            <a:pPr lvl="0" algn="ctr"/>
            <a:r>
              <a:rPr kumimoji="1" lang="ja-JP" altLang="en-US" dirty="0" smtClean="0">
                <a:latin typeface="HGPｺﾞｼｯｸE" pitchFamily="50" charset="-128"/>
                <a:ea typeface="HGPｺﾞｼｯｸE" pitchFamily="50" charset="-128"/>
              </a:rPr>
              <a:t>ロールスロイス・</a:t>
            </a:r>
            <a:r>
              <a:rPr kumimoji="1" lang="en-US" altLang="ja-JP" dirty="0" smtClean="0">
                <a:latin typeface="HGPｺﾞｼｯｸE" pitchFamily="50" charset="-128"/>
                <a:ea typeface="HGPｺﾞｼｯｸE" pitchFamily="50" charset="-128"/>
              </a:rPr>
              <a:t>BMW</a:t>
            </a:r>
            <a:r>
              <a:rPr kumimoji="1" lang="ja-JP" altLang="en-US" dirty="0" smtClean="0">
                <a:latin typeface="HGPｺﾞｼｯｸE" pitchFamily="50" charset="-128"/>
                <a:ea typeface="HGPｺﾞｼｯｸE" pitchFamily="50" charset="-128"/>
              </a:rPr>
              <a:t>など８メーカー程が販売中</a:t>
            </a:r>
            <a:endParaRPr kumimoji="1" lang="ja-JP" altLang="en-US" dirty="0">
              <a:latin typeface="HGPｺﾞｼｯｸE" pitchFamily="50" charset="-128"/>
              <a:ea typeface="HGPｺﾞｼｯｸE" pitchFamily="50" charset="-128"/>
            </a:endParaRPr>
          </a:p>
        </p:txBody>
      </p:sp>
      <p:sp>
        <p:nvSpPr>
          <p:cNvPr id="21" name="Rectangle 3"/>
          <p:cNvSpPr txBox="1">
            <a:spLocks noChangeArrowheads="1"/>
          </p:cNvSpPr>
          <p:nvPr/>
        </p:nvSpPr>
        <p:spPr>
          <a:xfrm>
            <a:off x="410666" y="176765"/>
            <a:ext cx="4689898" cy="371915"/>
          </a:xfrm>
          <a:prstGeom prst="rect">
            <a:avLst/>
          </a:prstGeom>
        </p:spPr>
        <p:txBody>
          <a:bodyPr/>
          <a:lstStyle/>
          <a:p>
            <a:pPr marL="342900" indent="-342900" eaLnBrk="0" fontAlgn="base" hangingPunct="0">
              <a:lnSpc>
                <a:spcPct val="120000"/>
              </a:lnSpc>
              <a:spcBef>
                <a:spcPct val="20000"/>
              </a:spcBef>
              <a:spcAft>
                <a:spcPct val="0"/>
              </a:spcAft>
              <a:defRPr/>
            </a:pPr>
            <a:r>
              <a:rPr lang="ja-JP" altLang="en-US" sz="1100" kern="0" dirty="0" smtClean="0">
                <a:solidFill>
                  <a:prstClr val="black"/>
                </a:solidFill>
                <a:latin typeface="HGP創英角ｺﾞｼｯｸUB" pitchFamily="50" charset="-128"/>
                <a:ea typeface="HGP創英角ｺﾞｼｯｸUB" pitchFamily="50" charset="-128"/>
              </a:rPr>
              <a:t>海外進出の</a:t>
            </a:r>
            <a:r>
              <a:rPr lang="ja-JP" altLang="en-US" sz="1100" kern="0" dirty="0" smtClean="0">
                <a:solidFill>
                  <a:prstClr val="black"/>
                </a:solidFill>
                <a:latin typeface="HGP創英角ｺﾞｼｯｸUB" pitchFamily="50" charset="-128"/>
                <a:ea typeface="HGP創英角ｺﾞｼｯｸUB" pitchFamily="50" charset="-128"/>
              </a:rPr>
              <a:t>鍵 ～</a:t>
            </a:r>
            <a:r>
              <a:rPr lang="ja-JP" altLang="en-US" sz="1100" kern="0" dirty="0" smtClean="0">
                <a:solidFill>
                  <a:prstClr val="black"/>
                </a:solidFill>
                <a:latin typeface="HGP創英角ｺﾞｼｯｸUB" pitchFamily="50" charset="-128"/>
                <a:ea typeface="HGP創英角ｺﾞｼｯｸUB" pitchFamily="50" charset="-128"/>
              </a:rPr>
              <a:t>タイ視察レポート～</a:t>
            </a:r>
          </a:p>
          <a:p>
            <a:pPr marL="342900" indent="-342900" eaLnBrk="0" fontAlgn="base" hangingPunct="0">
              <a:lnSpc>
                <a:spcPct val="120000"/>
              </a:lnSpc>
              <a:spcBef>
                <a:spcPct val="20000"/>
              </a:spcBef>
              <a:spcAft>
                <a:spcPct val="0"/>
              </a:spcAft>
              <a:defRPr/>
            </a:pPr>
            <a:endParaRPr lang="en-US" altLang="ja-JP" sz="1100" kern="0" dirty="0" smtClean="0">
              <a:solidFill>
                <a:prstClr val="black"/>
              </a:solidFill>
              <a:latin typeface="HGP創英角ｺﾞｼｯｸUB" pitchFamily="50" charset="-128"/>
              <a:ea typeface="HGP創英角ｺﾞｼｯｸUB" pitchFamily="50" charset="-128"/>
            </a:endParaRPr>
          </a:p>
        </p:txBody>
      </p:sp>
      <p:pic>
        <p:nvPicPr>
          <p:cNvPr id="1026" name="Picture 2" descr="https://fbcdn-sphotos-e-a.akamaihd.net/hphotos-ak-prn2/983729_588771997824287_1362918625_n.jpg"/>
          <p:cNvPicPr>
            <a:picLocks noChangeAspect="1" noChangeArrowheads="1"/>
          </p:cNvPicPr>
          <p:nvPr/>
        </p:nvPicPr>
        <p:blipFill>
          <a:blip r:embed="rId2" cstate="print"/>
          <a:srcRect t="27950" r="12589" b="22700"/>
          <a:stretch>
            <a:fillRect/>
          </a:stretch>
        </p:blipFill>
        <p:spPr bwMode="auto">
          <a:xfrm>
            <a:off x="564262" y="2420888"/>
            <a:ext cx="7992888" cy="338437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descr="data:image/jpeg;base64,/9j/4AAQSkZJRgABAQAAAQABAAD/2wCEAAkGBhIQERAUEhIQEA8QEA8QEBAPDw8OEg8VFRUXFBQQEhUYHCYeFxkkGRQVHy8gIygpLCwsFR4xNTAqNSYrLCoBCQoKDgwOGg8PGiwgHyU1LCkvLSopLS8tLywsNDUpLCwsLyksKSwqLCwsLCwsLykqLDUpKSwsKSwsKSwpLCwqLP/AABEIAMwAzAMBIgACEQEDEQH/xAAcAAEAAQUBAQAAAAAAAAAAAAAABAIDBQYHAQj/xABEEAACAgACBgcFBAYJBQEAAAABAgADBBEFBhIhMUETIlFhcYGRBzKhscEUI1LRQlNiY3KSMzRDc4KTorLCRFSD0uEl/8QAGgEBAAMBAQEAAAAAAAAAAAAAAAMEBQIBBv/EACQRAQACAgEEAgMBAQAAAAAAAAABAgMRBBIhMUEyUQVxkSIj/9oADAMBAAIRAxEAPwDuMREBERAREw2nNZ68N1AOlvIzFSnLLsLn9ETm1orG5dVrNp1DME5bzuA3knlMHj9csPUSFJvcfo0jb9W90es1bF334s/esWX9TWCK18fxecqTRbgblCjs3CUb8uZ+ELtOLEfOU+/XPEvn0dVVQ5GxmtbxyAAHxmOxOnsYeOJ2O6upB885RdQy8j5b5icTiJVnNknzMrMYsceIXcRpnE/93iMx2Mo+GUsjXHGVndiXbusWtx8gZjMTiZisTiZ7W1/uf68tWv1DoGh/avkwXFVrsnd01We7+JOzvB8pu2i9Y8Nit1N1bt+ANk/8p3zg+EwhsOZ4TY8JoNWAJGRXeGGasp5MrDeDJ45Vq+e6CeNFvHZ2eJo+qmtjrauFxLdJt7sNiDltORv6G39rLgeeXbx3iX6Xi8bhSvSaTqSIiduCIiAiIgIiICIiAiIgIiIGH1o0ycNV1N99p6Okcd54tl2DjNWpwdOGXbxVqqzdYqzdew8y3M+Exmv2szpjGWvLaqrFauRmayd7Mo4bR3b/ANkTFavarWY0m612FZbe56z2kccieA5ZzKz5Ym/3ppYcfTT622HEe0DDJuqrscDhkFrX475AfX/P+wOX95v/ANs2DD6pYVBkKVbvfNz6mV2atYY/2NfkuUr2yXlLEUhrg1vrf3ldPRh8JbvurvByIJ7veEy+J1Jw7e7t1n9lsx6NnMPitSLF312K+XDMGtvrIZvPtNXp9NW0gxRip4j498t4PBFyCZlMdoa8sosptJQ+8lbWbQ7M1zHGZDRV1CuEsV62JyHSApv+kljJExr25mmp2uaP0cFG+SMRjQnDhJOnaxQFKnNG+B7Jp2kNI555RNZ3qXsWjXZd03izxUkEMGRhxVlOasPOdn1W0z9swmHu3BrKxtgbwrr1XH8wM4HfftJ39vhOoexjG7WDtr/VXtl4Oob5ky9xNxOlHk9426DERNBRIiICIiAiIgIiICIiAiIgcN10Q/b8R29Jl+U6dorBCumpBwWtR8N81D2maGNeJrvA6l2yCQNwdeIPiMj5Gb/Sm4eAmTOP/paJaM3/AMV0tdHKWrkzo5Q6TqcaOLoTJLDrJrrI7iVL0T1sisJjtJ6PS5SrqCD6jvB5TJsJYtEqT2WIlz/TONZKDS52nqtCAniy5ZqfQiavZnNp10pyuU/iQeoJGfplNYslvHbcPLQpw3AidF9iNn9dXkDS3rtD/jOdYbi3lOh+xJTtY88vuB5jbP1EvYPnCnm+MuqxETRUCIiAiIgIiICIiAiIgIiIGP0/o1MRh7UcZ5oxU81YDNWHfnGEOaIe1VPwk8iYnRzZVqOajYP+E7P0lbL2tEpqd6yyGUsWCVdJLbvOL2jTqsSsWSPZL7tIzmUMkrVFh5Ytl9zI9plGyzDR9e/fp/hf5iahYZ03SeAqtINiByoIGeeW/ju8phMfomhwR0aqeRUZETumWK9pSdE2aXhj73gJ072I1fc4x+29FHeAgPzYzl9g2OlHNTs/HKdo9kuj+i0bUxGRvey7xUnJD/KAfOa/Hjdts7POq6bnERL6iREQEREBERAREQEREBERATCjqvavY5YeDANn6lvSZqYjSybNqNydCh8VO0vwLekq8r4dX0nwfLT3pJS1ksdJKS8zpyrUUVu8su0M8tM0r3umrVSxka55dseQsRbK8ymrCJirJhMXiAuZPBQSfSZDF3cZqOs+PyXYB3vx/hH5mcVr12isJ99FZmWL0Xo58dikpTMG+05kcUXeXfyXOfR2Ewq1VpWgCpWioijgFUZADyE0f2V6mHC1fablK4m9clVh1qaicwpHJmyBPkDwm/T6fBTpqwc1+qSIiToSIiAiIgIiICIiAiIgIiICQdM07VTEb2rysHfs8R5jOToInN69VZrPt1W3TMS1cWZzwvLeIr6J3r/Cc170Pu/UeUtm6fNW3WZiWxERMbheLS29ksvfI1uIkcy7iq7ddMbicRPL8VI9dRs3k7NY3lju8hOO89oTRGu8oOLxHHs4zK6j6ipiHTHXt0i5saKMsgrVs1e0/wCLeuYHaZrmmsYHYhdy7gPAcJ0v2cn/APOw/c2Iz/zrD9Zf/HUicszP0rc60xijX22WIib7FIiICIiAiIgIiICIiAiIgIiICIkfGaQrpGbsB2DizdwHEwIGsOjTYodBnZWDuHF15r48x/8AZqLYuZvSGslj7q/ul7dxc/QTEYbDh7ACxVnzyJybabLPIg8eBmZzOJ17yV8+17jcjp/xZEsxktbTv7oJ+A9TMnbovELnsjDt35MpPlkfnLNmCvy6zqP2awB8TMaa687acWj0gvUle+1szyRd+fjMVpPSrWdUdVBwUfWScbhGXPqnx971MxFs836hJEe0W2ZrVvXW/AgJktuHzLGogKyk7yUf6HPymJ6EnfkdkHInln2eMoeqa/47F5yT+mbz8nikft2bV/WzDY0fdPlYPfpcbFieXMd4zEzE+fOjZGDoWVlOauhKsp7iN4m76se1Aps147rDcBilXf8A+ZVH+pR5TWZjpkS3RetiqyMrowBVlIYMDwIIlyAiIgIiICIiAiIgIiICImK05pBl2a6zlZYCSw41oNxbxPAefZAt6V07sk10gNYPec70q8e1u6YF6ySWYl3PFm3k/kO4SYmGCjIDIeufeTzMt2LAhOkxOmMUajQy8RfWfHI7x5jMeczdgmv6xb2w69tufoI8jdS4YAjgRmJDxHCZLA4AvUuRyIHPgZQ+hbG3dUDtJ/KYefjZItqI208WamtzLWcVzjR2qjYpgSuzVzsIyJ7l7flNuwurVanN/vG7DuX05+cq1h0n9npOzkHbqVjs7T5D6TvD+PmZ3l/hk5uo1j/rQ9YcPXtiqnJKKM1UAZ7bfp2MeZJ3eUxf2FR3+MlmUPNiIiI1DNmZmdyidGo/RXLsyEs36NrYZqMvDMSRZLAs2T3cxPXi5oDTt+j3+7ZmoJO3hnI2Dn+kh/Qbw3HPeOzq+g9P04yvbqbudG3PWfwsPrwM5LaocfXskXB6QuwdotqbZcbj+GxeaOOY+UDu0TFat6wV42hbE3H3bEPGtxxU93YeYmVgIiICIiAiIgIiICalXielstt4h3Kp/AnVXLx3n/FM/pzFmrD3OPeWttn+IjJfiRNXwq7Cqo4KoX0EDIF5HsMp6SW2eBRYZgNMb8ThR3uflM47TB39bHUjsrz9WP5QOlaLXKtfCTJHwIyQeEkQPGbLedwG8znesGlPtFpI/o16tY7ubef5TYdb9L7C9Cp6zjN8uS9nn8pphgUGUPKzKHgRrJFskmwyLYYFtLtk9x4/nKr0DDKR7DLtb5qPSBM1H08cHjFDEim4im0csyepZ4g7vBjO1T510inWPYRO2alaY+04LDuxzsCCuwnizp1Sx8cs/OBnonm0IzgexEQEREBERAwWuNuVCL+suqXxAO2R6LMCLJlNdrN+FX95Y/8AKhH/ADmDDwJPSSk2SxtzwvAuM8xmEG1jx+zWg+JP1kwvI+gV2sbYezYH+kQOlYYdUeEt6Qxq01s7cFG4fiPIDzl6obhNM1s0t0lnRqepXx/abn6cPWBhMXiWsdnY5sxJP5SwZ6TKTA8MtWGXCZHsaBZsMi2GX7GkWwwLFhlWGbcfGWrDGFbefCBZ0kOB8RN19kWkv6zSTw2Ll8+q3xC/zTS9I+74ETI+zjF9HpBOQsqtrPfnk4HqggdqDyoPLFaMeA8+EujDt3esCsPKhZKRQe2XBUIHoeVQBEBERA1DXhvvsIOWxij6GkfWYMPNo110a1laWoCz4fbJUby1bZdIB3jZU/4Zp9dwYAgggjMEcxAk7c8LyztRtQLhaV6opnibj+3l6ASMWmQ1ITOy1v3jQNv09pP7PSSPfbqp4ni3lOes0yWsOlOnuJB+7Tqp4Di3mfpMUTAEzwxKGaB47SNY0rseRrGgUWNItjS7Y0jWNAtWNKMO3W8jKbGlFL9cefygXcf7h8vnLWrOI2MbhW7LlHqCv1lzFnqt4GYzR1mWIw5/f0/71ED6Bw2kCvevZ+Uy1VwYZjePlNTF8yWhrybMhwIO15cDAzsREBERAREQE0nWLVJq2a7CrtIxLW4cbiDxL0/VefKbtEDk1OIDjMHPeQeRBHEEcj3Svam86c1RqxJLrnTfl/SoB1uzpF4OPj3iabpPQ+IwuZtTarH9vVm1eXa44p57u+BH2pd0Zi+jocD3rGcZ9gz3n6SMlgYAggg8CDmDPFGQygV5zzOUlpQ1kCpmlh3nj2Sy7wDvI7vPXeR3eB5Y8jWNKneR7HgUWNLdTdZfGeWNLKP1h4iBPxB6reBmIwR++o/v6T6Opk/F4kKD25cJk9QdSr8datuzsYWts+lcbrGHJB+lkefDdA6DhdqxgqAsx5D5num46M0cKVy4uctpvoO6NG6KroXJBvPvMfebx/KTICIiAiIgIiICIiAiIgYPSepuGuJYKabDxsoIrJPaw91vMTWcdqRiq8zW1eJX/IsHdkc1b1E6FEDjeNZqTlcllB4DpVKqe4N7p8jLXTA8CCO0HOdoZQQQQCDxBGYMxWJ1TwdhzbDU59qoEP8ApygcnayWXsnTrfZ3gjn1LF/hvtGXlnlIdns2wu/JsQPC0HL1UwObvZLDvOjn2ZYb9biv8yr/ANJWvswwm7NsSfG1Rn6LA5a7yO7zsdfsuwHNLW8cRb8gcpMp9nuj1/6atv7zaf5mBwW/Equ9mVR2kgSZorQGKxZH2ei2xTkRZslKsjz6Q5KfImfQOE0DhqcujopQjgVqQH1yzk+BzLVj2OKjCzHOLjxGGrBFYP7xzvs8sh4zpVVSooVQFVQFVVAAUDcAAOAlcQEREBERAREQP//Z"/>
          <p:cNvSpPr>
            <a:spLocks noChangeAspect="1" noChangeArrowheads="1"/>
          </p:cNvSpPr>
          <p:nvPr/>
        </p:nvSpPr>
        <p:spPr bwMode="auto">
          <a:xfrm>
            <a:off x="143608" y="-144463"/>
            <a:ext cx="281354"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24580" name="AutoShape 4" descr="data:image/jpeg;base64,/9j/4AAQSkZJRgABAQAAAQABAAD/2wCEAAkGBhIQERAUEhIQEA8QEA8QEBAPDw8OEg8VFRUXFBQQEhUYHCYeFxkkGRQVHy8gIygpLCwsFR4xNTAqNSYrLCoBCQoKDgwOGg8PGiwgHyU1LCkvLSopLS8tLywsNDUpLCwsLyksKSwqLCwsLCwsLykqLDUpKSwsKSwsKSwpLCwqLP/AABEIAMwAzAMBIgACEQEDEQH/xAAcAAEAAQUBAQAAAAAAAAAAAAAABAIDBQYHAQj/xABEEAACAgACBgcFBAYJBQEAAAABAgADBBEFBhIhMUETIlFhcYGRBzKhscEUI1LRQlNiY3KSMzRDc4KTorLCRFSD0uEl/8QAGgEBAAMBAQEAAAAAAAAAAAAAAAMEBQIBBv/EACQRAQACAgEEAgMBAQAAAAAAAAABAgMRBBIhMUEyUQVxkSIj/9oADAMBAAIRAxEAPwDuMREBERAREw2nNZ68N1AOlvIzFSnLLsLn9ETm1orG5dVrNp1DME5bzuA3knlMHj9csPUSFJvcfo0jb9W90es1bF334s/esWX9TWCK18fxecqTRbgblCjs3CUb8uZ+ELtOLEfOU+/XPEvn0dVVQ5GxmtbxyAAHxmOxOnsYeOJ2O6upB885RdQy8j5b5icTiJVnNknzMrMYsceIXcRpnE/93iMx2Mo+GUsjXHGVndiXbusWtx8gZjMTiZisTiZ7W1/uf68tWv1DoGh/avkwXFVrsnd01We7+JOzvB8pu2i9Y8Nit1N1bt+ANk/8p3zg+EwhsOZ4TY8JoNWAJGRXeGGasp5MrDeDJ45Vq+e6CeNFvHZ2eJo+qmtjrauFxLdJt7sNiDltORv6G39rLgeeXbx3iX6Xi8bhSvSaTqSIiduCIiAiIgIiICIiAiIgIiIGH1o0ycNV1N99p6Okcd54tl2DjNWpwdOGXbxVqqzdYqzdew8y3M+Exmv2szpjGWvLaqrFauRmayd7Mo4bR3b/ANkTFavarWY0m612FZbe56z2kccieA5ZzKz5Ym/3ppYcfTT622HEe0DDJuqrscDhkFrX475AfX/P+wOX95v/ANs2DD6pYVBkKVbvfNz6mV2atYY/2NfkuUr2yXlLEUhrg1vrf3ldPRh8JbvurvByIJ7veEy+J1Jw7e7t1n9lsx6NnMPitSLF312K+XDMGtvrIZvPtNXp9NW0gxRip4j498t4PBFyCZlMdoa8sosptJQ+8lbWbQ7M1zHGZDRV1CuEsV62JyHSApv+kljJExr25mmp2uaP0cFG+SMRjQnDhJOnaxQFKnNG+B7Jp2kNI555RNZ3qXsWjXZd03izxUkEMGRhxVlOasPOdn1W0z9swmHu3BrKxtgbwrr1XH8wM4HfftJ39vhOoexjG7WDtr/VXtl4Oob5ky9xNxOlHk9426DERNBRIiICIiAiIgIiICIiAiIgcN10Q/b8R29Jl+U6dorBCumpBwWtR8N81D2maGNeJrvA6l2yCQNwdeIPiMj5Gb/Sm4eAmTOP/paJaM3/AMV0tdHKWrkzo5Q6TqcaOLoTJLDrJrrI7iVL0T1sisJjtJ6PS5SrqCD6jvB5TJsJYtEqT2WIlz/TONZKDS52nqtCAniy5ZqfQiavZnNp10pyuU/iQeoJGfplNYslvHbcPLQpw3AidF9iNn9dXkDS3rtD/jOdYbi3lOh+xJTtY88vuB5jbP1EvYPnCnm+MuqxETRUCIiAiIgIiICIiAiIgIiIGP0/o1MRh7UcZ5oxU81YDNWHfnGEOaIe1VPwk8iYnRzZVqOajYP+E7P0lbL2tEpqd6yyGUsWCVdJLbvOL2jTqsSsWSPZL7tIzmUMkrVFh5Ytl9zI9plGyzDR9e/fp/hf5iahYZ03SeAqtINiByoIGeeW/ju8phMfomhwR0aqeRUZETumWK9pSdE2aXhj73gJ072I1fc4x+29FHeAgPzYzl9g2OlHNTs/HKdo9kuj+i0bUxGRvey7xUnJD/KAfOa/Hjdts7POq6bnERL6iREQEREBERAREQEREBERATCjqvavY5YeDANn6lvSZqYjSybNqNydCh8VO0vwLekq8r4dX0nwfLT3pJS1ksdJKS8zpyrUUVu8su0M8tM0r3umrVSxka55dseQsRbK8ymrCJirJhMXiAuZPBQSfSZDF3cZqOs+PyXYB3vx/hH5mcVr12isJ99FZmWL0Xo58dikpTMG+05kcUXeXfyXOfR2Ewq1VpWgCpWioijgFUZADyE0f2V6mHC1fablK4m9clVh1qaicwpHJmyBPkDwm/T6fBTpqwc1+qSIiToSIiAiIgIiICIiAiIgIiICQdM07VTEb2rysHfs8R5jOToInN69VZrPt1W3TMS1cWZzwvLeIr6J3r/Cc170Pu/UeUtm6fNW3WZiWxERMbheLS29ksvfI1uIkcy7iq7ddMbicRPL8VI9dRs3k7NY3lju8hOO89oTRGu8oOLxHHs4zK6j6ipiHTHXt0i5saKMsgrVs1e0/wCLeuYHaZrmmsYHYhdy7gPAcJ0v2cn/APOw/c2Iz/zrD9Zf/HUicszP0rc60xijX22WIib7FIiICIiAiIgIiICIiAiIgIiICIkfGaQrpGbsB2DizdwHEwIGsOjTYodBnZWDuHF15r48x/8AZqLYuZvSGslj7q/ul7dxc/QTEYbDh7ACxVnzyJybabLPIg8eBmZzOJ17yV8+17jcjp/xZEsxktbTv7oJ+A9TMnbovELnsjDt35MpPlkfnLNmCvy6zqP2awB8TMaa687acWj0gvUle+1szyRd+fjMVpPSrWdUdVBwUfWScbhGXPqnx971MxFs836hJEe0W2ZrVvXW/AgJktuHzLGogKyk7yUf6HPymJ6EnfkdkHInln2eMoeqa/47F5yT+mbz8nikft2bV/WzDY0fdPlYPfpcbFieXMd4zEzE+fOjZGDoWVlOauhKsp7iN4m76se1Aps147rDcBilXf8A+ZVH+pR5TWZjpkS3RetiqyMrowBVlIYMDwIIlyAiIgIiICIiAiIgIiICImK05pBl2a6zlZYCSw41oNxbxPAefZAt6V07sk10gNYPec70q8e1u6YF6ySWYl3PFm3k/kO4SYmGCjIDIeufeTzMt2LAhOkxOmMUajQy8RfWfHI7x5jMeczdgmv6xb2w69tufoI8jdS4YAjgRmJDxHCZLA4AvUuRyIHPgZQ+hbG3dUDtJ/KYefjZItqI208WamtzLWcVzjR2qjYpgSuzVzsIyJ7l7flNuwurVanN/vG7DuX05+cq1h0n9npOzkHbqVjs7T5D6TvD+PmZ3l/hk5uo1j/rQ9YcPXtiqnJKKM1UAZ7bfp2MeZJ3eUxf2FR3+MlmUPNiIiI1DNmZmdyidGo/RXLsyEs36NrYZqMvDMSRZLAs2T3cxPXi5oDTt+j3+7ZmoJO3hnI2Dn+kh/Qbw3HPeOzq+g9P04yvbqbudG3PWfwsPrwM5LaocfXskXB6QuwdotqbZcbj+GxeaOOY+UDu0TFat6wV42hbE3H3bEPGtxxU93YeYmVgIiICIiAiIgIiICalXielstt4h3Kp/AnVXLx3n/FM/pzFmrD3OPeWttn+IjJfiRNXwq7Cqo4KoX0EDIF5HsMp6SW2eBRYZgNMb8ThR3uflM47TB39bHUjsrz9WP5QOlaLXKtfCTJHwIyQeEkQPGbLedwG8znesGlPtFpI/o16tY7ubef5TYdb9L7C9Cp6zjN8uS9nn8pphgUGUPKzKHgRrJFskmwyLYYFtLtk9x4/nKr0DDKR7DLtb5qPSBM1H08cHjFDEim4im0csyepZ4g7vBjO1T510inWPYRO2alaY+04LDuxzsCCuwnizp1Sx8cs/OBnonm0IzgexEQEREBERAwWuNuVCL+suqXxAO2R6LMCLJlNdrN+FX95Y/8AKhH/ADmDDwJPSSk2SxtzwvAuM8xmEG1jx+zWg+JP1kwvI+gV2sbYezYH+kQOlYYdUeEt6Qxq01s7cFG4fiPIDzl6obhNM1s0t0lnRqepXx/abn6cPWBhMXiWsdnY5sxJP5SwZ6TKTA8MtWGXCZHsaBZsMi2GX7GkWwwLFhlWGbcfGWrDGFbefCBZ0kOB8RN19kWkv6zSTw2Ll8+q3xC/zTS9I+74ETI+zjF9HpBOQsqtrPfnk4HqggdqDyoPLFaMeA8+EujDt3esCsPKhZKRQe2XBUIHoeVQBEBERA1DXhvvsIOWxij6GkfWYMPNo110a1laWoCz4fbJUby1bZdIB3jZU/4Zp9dwYAgggjMEcxAk7c8LyztRtQLhaV6opnibj+3l6ASMWmQ1ITOy1v3jQNv09pP7PSSPfbqp4ni3lOes0yWsOlOnuJB+7Tqp4Di3mfpMUTAEzwxKGaB47SNY0rseRrGgUWNItjS7Y0jWNAtWNKMO3W8jKbGlFL9cefygXcf7h8vnLWrOI2MbhW7LlHqCv1lzFnqt4GYzR1mWIw5/f0/71ED6Bw2kCvevZ+Uy1VwYZjePlNTF8yWhrybMhwIO15cDAzsREBERAREQE0nWLVJq2a7CrtIxLW4cbiDxL0/VefKbtEDk1OIDjMHPeQeRBHEEcj3Svam86c1RqxJLrnTfl/SoB1uzpF4OPj3iabpPQ+IwuZtTarH9vVm1eXa44p57u+BH2pd0Zi+jocD3rGcZ9gz3n6SMlgYAggg8CDmDPFGQygV5zzOUlpQ1kCpmlh3nj2Sy7wDvI7vPXeR3eB5Y8jWNKneR7HgUWNLdTdZfGeWNLKP1h4iBPxB6reBmIwR++o/v6T6Opk/F4kKD25cJk9QdSr8datuzsYWts+lcbrGHJB+lkefDdA6DhdqxgqAsx5D5num46M0cKVy4uctpvoO6NG6KroXJBvPvMfebx/KTICIiAiIgIiICIiAiIgYPSepuGuJYKabDxsoIrJPaw91vMTWcdqRiq8zW1eJX/IsHdkc1b1E6FEDjeNZqTlcllB4DpVKqe4N7p8jLXTA8CCO0HOdoZQQQQCDxBGYMxWJ1TwdhzbDU59qoEP8ApygcnayWXsnTrfZ3gjn1LF/hvtGXlnlIdns2wu/JsQPC0HL1UwObvZLDvOjn2ZYb9biv8yr/ANJWvswwm7NsSfG1Rn6LA5a7yO7zsdfsuwHNLW8cRb8gcpMp9nuj1/6atv7zaf5mBwW/Equ9mVR2kgSZorQGKxZH2ei2xTkRZslKsjz6Q5KfImfQOE0DhqcujopQjgVqQH1yzk+BzLVj2OKjCzHOLjxGGrBFYP7xzvs8sh4zpVVSooVQFVQFVVAAUDcAAOAlcQEREBERAREQP//Z"/>
          <p:cNvSpPr>
            <a:spLocks noChangeAspect="1" noChangeArrowheads="1"/>
          </p:cNvSpPr>
          <p:nvPr/>
        </p:nvSpPr>
        <p:spPr bwMode="auto">
          <a:xfrm>
            <a:off x="143608" y="-144463"/>
            <a:ext cx="281354"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24586" name="AutoShape 10" descr="data:image/jpeg;base64,/9j/4AAQSkZJRgABAQAAAQABAAD/2wCEAAkGBg8QDhAQDw8QDw8QEA8QDw4PDxAQDRAOFxAXFBQQFBIXGyYeFxkmGRISHy8gIycpLSwtFSAyNTAqNSYrLCkBCQoKDgwMFQ8PFyscFx0qKTQpKS4sNSkpLCkwKSk1NSksKSkpLCk1KTYpNTUpLCkpKSkpKSk1LCkpKSkpKSkpKf/AABEIAMIBAwMBIgACEQEDEQH/xAAbAAEAAgMBAQAAAAAAAAAAAAAABAUCAwYBB//EAEUQAAIBAgIFBQ0GBQIHAAAAAAECAAMRBBIFITFRcRNBYZGxBhQiMlJyc4GhsrPB0QcjJDRCdDNjg5LhQ2IVU4KjpPDx/8QAGgEBAAMBAQEAAAAAAAAAAAAAAAEDBAUCBv/EAC0RAQEAAQIEAgkFAQAAAAAAAAABAgQRAyExUTOBBRIjJDJxkbHBFEFCUmET/9oADAMBAAIRAxEAPwD7jERAREQEREBERAREQEREBERAREQEREBERAREQEREBERAREQEREBERAREQEREBERAREQExdwNpA4m0ylbpNvCA3D5/wCIE7vhPKX+4T3ll8pesShq1VVSzEKo2sxsAOkzQulKB2V6R/qJ9Z7mFvSItk6um5Rd46xPcw3ic4MZSOypTPB0+szWop2Mp4EGPUsN46GJQAzK56Z52SvYlFnbeesz3lm8pusxsLyJSDEP5bf3Ge99P5bdcbC6iU3fdTyj7J6MbU8o9Q+kbC4iVHf9TyvYJ7/xCpvHUI2FtEqxpF/9p9Un4XECoiuNjAH/ABIG2ImurXVfGIHb1QNkSvq6U8getvpIxxlQ/qPqtAuYlQMZU8o9Q+kyGNqeV7B9IFrErO/nG1h1CbcDpNajFNWZRfiL2v2dcCdERAREQEREBERASr0ifvP+kfOWkqdIH7w8B2SYKPuna2DrcFHXUWcAjzue7B7YKp0tTH/cB+U4BGne9Gz2WV/38RztV8c+ScjyRTaQKbyRTebsoyLKlUkqnWO89crKbyVTeUZYi0pYhvKbrMlU8S3lN1mVdN5JpvM2WE7J3vdZpiG8o9c3JWO+QKbyQjynLCdj18u9TVqGbA0io03K0puE7H/XP+1+rdPDPFM9Mo4mMk5NWmzyyz2t35C7RxEsNB/laPTTU9YvK8bRxEsdCflMP6Gl7gmauiiaU0k4qcmng2ALNz3OwDqlcarbzM9KN+IqcKfYZGzwNwqtvnvLtv8AYJozxngSO+G3+yenSGVSWAFucSNnkPTDfh6vmfMQIWlO6baqazv5pI7ga7PjKhY3PIN8RJyM6r7OvzdT0DfESB9EiIkBERAREQEREBKjHH7xvV2CW8psWfvG4yYOb7tm/Bnpq0x2n5TgQZ3Xd034VBvrL7jzhJ9F6OnsPO/hzdT4nk3I0kI8hqZtRpusZk+m8k03lejyTTeU5RCxpvJVN5W03kqm8oygsabyTTeV9N5JpvKMohPRpvVpCR5vRpTYhMVpskZGkhdky8ecmvSeJfkEyz0OLYXD+ho/DEqqxsjHcrH2S40YLYeiP5VP3BMddNzumntiX4U+wyHyk3d0VS2KfzU7DK3lxAmcpHKSHy4jlxAmcpI2k3vh63mHtEw5cTVjKl6Fb0Z95YHMmdT9nJ/F1PQN8RJyhM6r7OfzdT0DfESB9GiIkBERAREQEREBKXE+O3nHtl1KOqfCbzj2yYOV7vW+5ojfVJ6kP1nEzsu79vAoD/dUPsX6zjZ9J6Pnu883M1PiUmStMYm5nSUeSEeQVab0eeLBPpvJVN5XU3kmm8pyiFlTqSTTeVtN5KpvKMsRZU3khHlfTeSabyjKITkaTaewcJWU3llS8UcBMWonKNej+O/JhjDalUO6nU9wy+wQtSpjcie6Jz+kT9xW9DV+GZ0dEWVR0DsmGuk4TuxrZcWfMT5yj77lh3f1LYz+mvaZzXLwLXvuO+5VcvHLwLXvubFr5qdcfyT76ym5eS8DVumI9A3xEgQiZ1X2cfnKnoG+Ik5MmdX9m5/GVP27/ESB9IiIkBERAREQEREBKJtp4mXhMopMHH937a8OOiqfan0nIzqe75vvaI3U2PW/+Jy0+m0M93x8/vXL1HiUiIm1Q9matNc9BkCVTeSKbyCjSRTeV2CfTeSqVSV1N5JpvKcsULKm8k03ldTqSVTeUZQWNN5cUfFXgOyc/TedBR8VfNXsnO1U5Rs0nxVo0p+Xrehq/DM6cCcxpP8AgVfRsOsWnUTn10Hy77Rz+NHol7TOVzzrPtFS+NHo17TOW5KBhnjPMuSnvJQMM8n6JbViP27fESQuSk/RiWXEft2+IkCKTOr+zb85U/bv8RJyZnV/Zt+cqft3+Ikmj6VERPIREQEREBERAxqHwTwPZKKXlUeC1tx7JSSYOG7u2/E0xuoj2u05qfVMVoyhVN6tJHNrXZQWtuvt5zIb9y2DP+gB5rVF7GnZ0+vw4fDmFl5MXE0+WWVsr5vE+gP3FYQ7BUXhU+oMjVO4OgfFq1V45G+QmqekODe88lV02biInXv3AeTiP7qX0aRqncHXHi1aR451+Rlk1vAv8vu8XgcSfs5oGbkaW9TuKxY2Cm3m1APeAmhu5jGL/oMfNam3Y0s/UcLLpnPq83hZ9qjI8k03mB0TiV20Kw/psewTzk3XxlZfOUjtjfG9K8XGzrE2m8lU6kradSSqbyvLF5WKPOopeKvmjsnH06k7FNg4DsnK1s29XzbdJ1yR9J/wX6co63A+c6icxpD+Hbe9AdddB85085tb3zru5o5sZ/TX5znu9eidh3UUc2KbzU+cqe9IFL3r0R3r0S670jvSBS969E30KOWniD/Ib30ln3pMMTRy0K5/lH3lgcwTOr+zU/jan7d/iU5yRM6z7NPztT9u/wASnJH0yIieQiIgIiICJDxGkQupRmPPrsOuaaWmQ2xbgGxKuCL7oFlNbUEO1VPqF5GGlU51YeoH5zYNI095HFW+kDI4Gn5PUSJgdHJ0j1zYuMpn9a9YHbNi1AdhB4EQIh0WvMx9hmB0XubrH+ZYRJ3FYdGPzFT1iYHR9TcDwIk7EY1U1bTuHzM0jSg51PXHMV1VgrFWIDDmMxFRfKHWJG0tVDViwuLhdvCQKourDerD2SRdCe3mzuWxaNgMLdluKFNSCR+lcvylrkpnmQ+oGRuKNqKnaqnioM0to2gdtGn/AGKOydCcHTP6R6tUwOj6e4jgTPUzs6VFxl6xzp0PQ/5YHAsPnJkszoxeYsOo/KYHRe5/Z/mTc7l1u6JjJ0myox3ir01sKP8Ayac6aVv/AAcFkLPqR1fKBbMym63O4NY8VHNcGynivTkdPLfEv5qdhkDk5aaYW+JqcKfYZEyQI3Jxyck5IyQI3JyNpNbYev6M+8JZZJD00tsLW9GfeEDhjO0+zLAua1Wva1MUzSvvcsrWHALr84TjsPh3qOtNBmd2CqBzsdk+16K0amGoJRpjwUFr87NtLHpJuYolxESAiJpxGKVBrOvmHOYG1nAFybCVuKxpbUNQ9p4zTiMWW1k2A5uYSLiqpVCQQDsBILaydWobZIU8RmL6hZNVwbkm1zqExpVkWkpCFVNsqqAWN9nrPTNFamAiUtQV9TA+Pa+Y2UdO3mE2MuaqFNgqDMBfxjsHg7hqkjYFpqxAYh6lzsuQLW5tgHaZ4tAZeTSrrXLnNznIJ13PMTrmtH1vVbMAoICnaAPGOUb9UxzFKZJ/iVCbKV2sdSrZegC8CXyTM6kOuQZswFiWbZa+4fKK1N7rlUWzeETzLt1dPN65ErUgEp0RYk2BGzwRrLWG0areubHJNZQL2QFjZrDcosOeBvD1A9spCBb5rsLtfYOr2z1Mc5D3zqFJGtjdgNpHRNVCsxqVNbZVsoB1C+02382uY0se3JNULA62KlhlXLsXpt7dcgb6RzIr+EuYXCsBmt/72zGnVVs1m1KSpJBABG3XMamOYU0JCMxyDwvBFztNtvqmb1VzBOT8F89yDYDUSeJN+2SMTkZc10K2vmNrW33MNgl8keqZ1aNMrlZCFFjbmsNY9Wqe06dJ+Tq3awJZARa52BrdnGBhRwwpoqIuVFFlUDUBPajZQTYmwvZVLMeAG0z1qYexWsLB7m19ZX9J6L26pnyLllYVFyZSbAg5idhvuteBE0IuJrVlr1CcPQTNyeGJHK1CVK56o/SNdwv/ANPT3lPQoVM7Z7ZLKFFtd+ck9U38gN0jYWMSvCHmZh6zMgX5nPrsY2E6JBbEuoJLLYAkkjYBM9F48V6K1ALBi4HBXK39kgVWksG5rVXynIFTwtQGw3tvkLJOl0h/BqeaZzckeZIyz2e3gY5ZA08PwtbzPmJY3lLghXxOPq4Y2bDjXUDAAKllI1gX1tYW3E7tQbe4zQ/IqMQ6jlX107jWlMi3WQeq3TO6wmJWogdSCDfWNYuDY6+IMgHQYbVUqMV51TwQRuvLGhQWmiogCqoAVRsAijZERIGvEMwU5Rc6rAbdsq3XXdke+8g9tpcRAoalKk1s3MbgHZfpHPFTCq9vDNgb2uQG3X3y9Kg7RfjNTYOmf0L1ASRTvhCWUhxYX1CwJPHbbo55j3m4fMAoU62sLs7bBc7gJbNo6nuI4MZgdGDmdhxsY3FV3nlQqoZb31qfDvvvvmpaDMigg0gDfKDdsvMCeY8JcHAVBsqA8QR85icNWHMrev6iNxUsb1hbmTXZd51AseboG6equQ1HbKqkg313OrxmJ7BLJkqDbSvwsewzVUC7HpnaDrU2uNh1iNxW00K0G1MmosMpvUsddyfKnuIU8kgsV1oCijOxHkX9W3ok6pTovYNrAINtouNkVcKj2u5sDe2wE819454ETEfxKQJFrkgWuxe2ojcBfbM0p/fZ2UWVcqG+sk7T0bvXJFTBklSKgABuQNRbcCeYds8q4J2sAQFJ8M7WK7hx3wNTs1V7bKKWLMDrqNfxAd19s14qqzHk0JVrA5gPBRM1rDpte3CSnWoihaaDVZVU6lA3ma8Szasqm7ar21KPKMCK4BPJU7BR/F1bEIJsDvPzma0hUPJiwooPvCDaxBFqQ4iSKBRStPKzMQSz85sNbMeoRWdEWygBSxNudqjHtvJGGOxLEgLcM9wCD4gsfC9kxq4hwVpo7BiB4R12RSASen5zBVyAuwvUcC6qdpA1Is9VeTDMQWZmBIGs5jYBF6NggSe/nNUIpBIs1QEahT16gd5NhN9HFOaoSwICkuR+nyRxN+oSJTU0l1kM7G17XLMScqjoF+2Z8quFw7PUN3N2c+VUPNwHygaNM4kVa9LBK2U1STVI2imq5io6bD2idFRoqiqigKqgKqjYABYCVPc/onkwa9UXxNbW5O1FJuKY3c1+ngJczyE1th0O1FPFRNkQIzaNpH9A9Vx2TU2h6R5mHBj85OiBWtoNOZmHGxmzRmiUocoV1vVfPUcjWTawHAAe075OiAiIgIiICIiAiIgIiICIiAiIgYtTU7QDxAM1NgaZ/QPVq7JviBEbRic2YcGPzmB0ZudhxAP0k6IFecDVGxweNx9Z4aNYcwbgR85YxAqy1QbaR9Qv2TW1RP1U7W2XFrHZzjpMuIgUuWixBtrF7G97X1Ge970ywbMbgEC+wX2m2/mlq1BDtVTxAmttH0j+kDgSOySK8YZc/KFwcqkKNgXym421Sv0cO/cRypv3thz4AOypW234DUerpl2+ikIIu4uLam+om/B4RKVNadNQqILKB29J6YG6IiQEREBERAREQEREBERAREQEREBERAREQEREBERAREQEREBERAREQEREBERAREQEREBERAREQEREBERAREQEREBERAREQEREBERAREQEREBERAREQEREBERAREQEREBERAREQP/Z"/>
          <p:cNvSpPr>
            <a:spLocks noChangeAspect="1" noChangeArrowheads="1"/>
          </p:cNvSpPr>
          <p:nvPr/>
        </p:nvSpPr>
        <p:spPr bwMode="auto">
          <a:xfrm>
            <a:off x="143608" y="-144463"/>
            <a:ext cx="281354"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33" name="Text Box 14"/>
          <p:cNvSpPr txBox="1">
            <a:spLocks noChangeArrowheads="1"/>
          </p:cNvSpPr>
          <p:nvPr/>
        </p:nvSpPr>
        <p:spPr bwMode="auto">
          <a:xfrm>
            <a:off x="95710" y="173350"/>
            <a:ext cx="293077" cy="314325"/>
          </a:xfrm>
          <a:prstGeom prst="rect">
            <a:avLst/>
          </a:prstGeom>
          <a:solidFill>
            <a:schemeClr val="bg1">
              <a:lumMod val="65000"/>
            </a:schemeClr>
          </a:solidFill>
          <a:ln w="9525">
            <a:solidFill>
              <a:schemeClr val="bg1">
                <a:lumMod val="85000"/>
              </a:schemeClr>
            </a:solidFill>
            <a:miter lim="800000"/>
            <a:headEnd/>
            <a:tailEnd/>
          </a:ln>
          <a:effectLst/>
        </p:spPr>
        <p:txBody>
          <a:bodyPr>
            <a:spAutoFit/>
          </a:bodyPr>
          <a:lstStyle/>
          <a:p>
            <a:pPr algn="ctr">
              <a:spcBef>
                <a:spcPct val="50000"/>
              </a:spcBef>
            </a:pPr>
            <a:r>
              <a:rPr lang="en-US" altLang="ja-JP" sz="1400" b="1" dirty="0" smtClean="0">
                <a:solidFill>
                  <a:schemeClr val="bg1"/>
                </a:solidFill>
                <a:latin typeface="HGP創英ﾌﾟﾚｾﾞﾝｽEB" pitchFamily="18" charset="-128"/>
                <a:ea typeface="HGP創英ﾌﾟﾚｾﾞﾝｽEB" pitchFamily="18" charset="-128"/>
              </a:rPr>
              <a:t>Ⅰ</a:t>
            </a:r>
            <a:endParaRPr lang="en-US" altLang="ja-JP" sz="1400" b="1" dirty="0">
              <a:solidFill>
                <a:schemeClr val="bg1"/>
              </a:solidFill>
              <a:latin typeface="HGP創英ﾌﾟﾚｾﾞﾝｽEB" pitchFamily="18" charset="-128"/>
              <a:ea typeface="HGP創英ﾌﾟﾚｾﾞﾝｽEB" pitchFamily="18" charset="-128"/>
            </a:endParaRPr>
          </a:p>
        </p:txBody>
      </p:sp>
      <p:sp>
        <p:nvSpPr>
          <p:cNvPr id="35" name="Rectangle 3"/>
          <p:cNvSpPr txBox="1">
            <a:spLocks noChangeArrowheads="1"/>
          </p:cNvSpPr>
          <p:nvPr/>
        </p:nvSpPr>
        <p:spPr>
          <a:xfrm>
            <a:off x="96417" y="557832"/>
            <a:ext cx="4689898" cy="889000"/>
          </a:xfrm>
          <a:prstGeom prst="rect">
            <a:avLst/>
          </a:prstGeom>
        </p:spPr>
        <p:txBody>
          <a:bodyPr/>
          <a:lstStyle/>
          <a:p>
            <a:pPr marL="342900" indent="-342900" eaLnBrk="0" fontAlgn="base" hangingPunct="0">
              <a:lnSpc>
                <a:spcPct val="120000"/>
              </a:lnSpc>
              <a:spcBef>
                <a:spcPct val="20000"/>
              </a:spcBef>
              <a:spcAft>
                <a:spcPct val="0"/>
              </a:spcAft>
              <a:defRPr/>
            </a:pPr>
            <a:r>
              <a:rPr lang="ja-JP" altLang="en-US" sz="1300" kern="0" dirty="0" smtClean="0">
                <a:latin typeface="HGP創英角ｺﾞｼｯｸUB" pitchFamily="50" charset="-128"/>
                <a:ea typeface="HGP創英角ｺﾞｼｯｸUB" pitchFamily="50" charset="-128"/>
              </a:rPr>
              <a:t>２</a:t>
            </a:r>
            <a:r>
              <a:rPr lang="ja-JP" altLang="en-US" sz="1300" kern="0" dirty="0" smtClean="0">
                <a:latin typeface="HGP創英角ｺﾞｼｯｸUB" pitchFamily="50" charset="-128"/>
                <a:ea typeface="HGP創英角ｺﾞｼｯｸUB" pitchFamily="50" charset="-128"/>
              </a:rPr>
              <a:t>．タイのバブル具合・・・②</a:t>
            </a:r>
            <a:endParaRPr lang="en-US" altLang="ja-JP" sz="1100" kern="0" dirty="0" smtClean="0">
              <a:solidFill>
                <a:prstClr val="black"/>
              </a:solidFill>
              <a:latin typeface="HGP創英角ｺﾞｼｯｸUB" pitchFamily="50" charset="-128"/>
              <a:ea typeface="HGP創英角ｺﾞｼｯｸUB" pitchFamily="50" charset="-128"/>
            </a:endParaRPr>
          </a:p>
        </p:txBody>
      </p:sp>
      <p:sp>
        <p:nvSpPr>
          <p:cNvPr id="19" name="テキスト ボックス 18"/>
          <p:cNvSpPr txBox="1"/>
          <p:nvPr/>
        </p:nvSpPr>
        <p:spPr>
          <a:xfrm>
            <a:off x="235059" y="836712"/>
            <a:ext cx="8642349" cy="1231106"/>
          </a:xfrm>
          <a:prstGeom prst="rect">
            <a:avLst/>
          </a:prstGeom>
          <a:noFill/>
        </p:spPr>
        <p:txBody>
          <a:bodyPr wrap="square" rtlCol="0">
            <a:spAutoFit/>
          </a:bodyPr>
          <a:lstStyle/>
          <a:p>
            <a:pPr lvl="0" algn="ctr"/>
            <a:r>
              <a:rPr lang="ja-JP" altLang="en-US" sz="2800" b="1" dirty="0" smtClean="0"/>
              <a:t>イオンモール的な商業施設にて</a:t>
            </a:r>
            <a:endParaRPr lang="en-US" altLang="ja-JP" sz="2800" b="1" dirty="0" smtClean="0"/>
          </a:p>
          <a:p>
            <a:pPr lvl="0" algn="ctr"/>
            <a:r>
              <a:rPr lang="ja-JP" altLang="en-US" sz="2800" b="1" dirty="0" smtClean="0"/>
              <a:t>販売されている分譲マンション</a:t>
            </a:r>
            <a:endParaRPr lang="en-US" altLang="ja-JP" sz="2800" b="1" dirty="0" smtClean="0"/>
          </a:p>
          <a:p>
            <a:pPr lvl="0" algn="ctr"/>
            <a:r>
              <a:rPr kumimoji="1" lang="ja-JP" altLang="en-US" dirty="0" smtClean="0">
                <a:latin typeface="HGPｺﾞｼｯｸE" pitchFamily="50" charset="-128"/>
                <a:ea typeface="HGPｺﾞｼｯｸE" pitchFamily="50" charset="-128"/>
              </a:rPr>
              <a:t>２０以上の分譲マンションが販売中</a:t>
            </a:r>
            <a:endParaRPr kumimoji="1" lang="ja-JP" altLang="en-US" dirty="0">
              <a:latin typeface="HGPｺﾞｼｯｸE" pitchFamily="50" charset="-128"/>
              <a:ea typeface="HGPｺﾞｼｯｸE" pitchFamily="50" charset="-128"/>
            </a:endParaRPr>
          </a:p>
        </p:txBody>
      </p:sp>
      <p:sp>
        <p:nvSpPr>
          <p:cNvPr id="21" name="Rectangle 3"/>
          <p:cNvSpPr txBox="1">
            <a:spLocks noChangeArrowheads="1"/>
          </p:cNvSpPr>
          <p:nvPr/>
        </p:nvSpPr>
        <p:spPr>
          <a:xfrm>
            <a:off x="410666" y="176765"/>
            <a:ext cx="4689898" cy="371915"/>
          </a:xfrm>
          <a:prstGeom prst="rect">
            <a:avLst/>
          </a:prstGeom>
        </p:spPr>
        <p:txBody>
          <a:bodyPr/>
          <a:lstStyle/>
          <a:p>
            <a:pPr marL="342900" indent="-342900" eaLnBrk="0" fontAlgn="base" hangingPunct="0">
              <a:lnSpc>
                <a:spcPct val="120000"/>
              </a:lnSpc>
              <a:spcBef>
                <a:spcPct val="20000"/>
              </a:spcBef>
              <a:spcAft>
                <a:spcPct val="0"/>
              </a:spcAft>
              <a:defRPr/>
            </a:pPr>
            <a:r>
              <a:rPr lang="ja-JP" altLang="en-US" sz="1100" kern="0" dirty="0" smtClean="0">
                <a:solidFill>
                  <a:prstClr val="black"/>
                </a:solidFill>
                <a:latin typeface="HGP創英角ｺﾞｼｯｸUB" pitchFamily="50" charset="-128"/>
                <a:ea typeface="HGP創英角ｺﾞｼｯｸUB" pitchFamily="50" charset="-128"/>
              </a:rPr>
              <a:t>海外進出の</a:t>
            </a:r>
            <a:r>
              <a:rPr lang="ja-JP" altLang="en-US" sz="1100" kern="0" dirty="0" smtClean="0">
                <a:solidFill>
                  <a:prstClr val="black"/>
                </a:solidFill>
                <a:latin typeface="HGP創英角ｺﾞｼｯｸUB" pitchFamily="50" charset="-128"/>
                <a:ea typeface="HGP創英角ｺﾞｼｯｸUB" pitchFamily="50" charset="-128"/>
              </a:rPr>
              <a:t>鍵 ～</a:t>
            </a:r>
            <a:r>
              <a:rPr lang="ja-JP" altLang="en-US" sz="1100" kern="0" dirty="0" smtClean="0">
                <a:solidFill>
                  <a:prstClr val="black"/>
                </a:solidFill>
                <a:latin typeface="HGP創英角ｺﾞｼｯｸUB" pitchFamily="50" charset="-128"/>
                <a:ea typeface="HGP創英角ｺﾞｼｯｸUB" pitchFamily="50" charset="-128"/>
              </a:rPr>
              <a:t>タイ視察レポート～</a:t>
            </a:r>
          </a:p>
          <a:p>
            <a:pPr marL="342900" indent="-342900" eaLnBrk="0" fontAlgn="base" hangingPunct="0">
              <a:lnSpc>
                <a:spcPct val="120000"/>
              </a:lnSpc>
              <a:spcBef>
                <a:spcPct val="20000"/>
              </a:spcBef>
              <a:spcAft>
                <a:spcPct val="0"/>
              </a:spcAft>
              <a:defRPr/>
            </a:pPr>
            <a:endParaRPr lang="en-US" altLang="ja-JP" sz="1100" kern="0" dirty="0" smtClean="0">
              <a:solidFill>
                <a:prstClr val="black"/>
              </a:solidFill>
              <a:latin typeface="HGP創英角ｺﾞｼｯｸUB" pitchFamily="50" charset="-128"/>
              <a:ea typeface="HGP創英角ｺﾞｼｯｸUB" pitchFamily="50" charset="-128"/>
            </a:endParaRPr>
          </a:p>
        </p:txBody>
      </p:sp>
      <p:pic>
        <p:nvPicPr>
          <p:cNvPr id="18434" name="Picture 2" descr="https://fbcdn-sphotos-g-a.akamaihd.net/hphotos-ak-prn2/984174_588772104490943_453239070_n.jpg"/>
          <p:cNvPicPr>
            <a:picLocks noChangeAspect="1" noChangeArrowheads="1"/>
          </p:cNvPicPr>
          <p:nvPr/>
        </p:nvPicPr>
        <p:blipFill>
          <a:blip r:embed="rId2" cstate="print"/>
          <a:srcRect/>
          <a:stretch>
            <a:fillRect/>
          </a:stretch>
        </p:blipFill>
        <p:spPr bwMode="auto">
          <a:xfrm>
            <a:off x="1826260" y="2266914"/>
            <a:ext cx="5497810" cy="412335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descr="data:image/jpeg;base64,/9j/4AAQSkZJRgABAQAAAQABAAD/2wCEAAkGBhIQERAUEhIQEA8QEA8QEBAPDw8OEg8VFRUXFBQQEhUYHCYeFxkkGRQVHy8gIygpLCwsFR4xNTAqNSYrLCoBCQoKDgwOGg8PGiwgHyU1LCkvLSopLS8tLywsNDUpLCwsLyksKSwqLCwsLCwsLykqLDUpKSwsKSwsKSwpLCwqLP/AABEIAMwAzAMBIgACEQEDEQH/xAAcAAEAAQUBAQAAAAAAAAAAAAAABAIDBQYHAQj/xABEEAACAgACBgcFBAYJBQEAAAABAgADBBEFBhIhMUETIlFhcYGRBzKhscEUI1LRQlNiY3KSMzRDc4KTorLCRFSD0uEl/8QAGgEBAAMBAQEAAAAAAAAAAAAAAAMEBQIBBv/EACQRAQACAgEEAgMBAQAAAAAAAAABAgMRBBIhMUEyUQVxkSIj/9oADAMBAAIRAxEAPwDuMREBERAREw2nNZ68N1AOlvIzFSnLLsLn9ETm1orG5dVrNp1DME5bzuA3knlMHj9csPUSFJvcfo0jb9W90es1bF334s/esWX9TWCK18fxecqTRbgblCjs3CUb8uZ+ELtOLEfOU+/XPEvn0dVVQ5GxmtbxyAAHxmOxOnsYeOJ2O6upB885RdQy8j5b5icTiJVnNknzMrMYsceIXcRpnE/93iMx2Mo+GUsjXHGVndiXbusWtx8gZjMTiZisTiZ7W1/uf68tWv1DoGh/avkwXFVrsnd01We7+JOzvB8pu2i9Y8Nit1N1bt+ANk/8p3zg+EwhsOZ4TY8JoNWAJGRXeGGasp5MrDeDJ45Vq+e6CeNFvHZ2eJo+qmtjrauFxLdJt7sNiDltORv6G39rLgeeXbx3iX6Xi8bhSvSaTqSIiduCIiAiIgIiICIiAiIgIiIGH1o0ycNV1N99p6Okcd54tl2DjNWpwdOGXbxVqqzdYqzdew8y3M+Exmv2szpjGWvLaqrFauRmayd7Mo4bR3b/ANkTFavarWY0m612FZbe56z2kccieA5ZzKz5Ym/3ppYcfTT622HEe0DDJuqrscDhkFrX475AfX/P+wOX95v/ANs2DD6pYVBkKVbvfNz6mV2atYY/2NfkuUr2yXlLEUhrg1vrf3ldPRh8JbvurvByIJ7veEy+J1Jw7e7t1n9lsx6NnMPitSLF312K+XDMGtvrIZvPtNXp9NW0gxRip4j498t4PBFyCZlMdoa8sosptJQ+8lbWbQ7M1zHGZDRV1CuEsV62JyHSApv+kljJExr25mmp2uaP0cFG+SMRjQnDhJOnaxQFKnNG+B7Jp2kNI555RNZ3qXsWjXZd03izxUkEMGRhxVlOasPOdn1W0z9swmHu3BrKxtgbwrr1XH8wM4HfftJ39vhOoexjG7WDtr/VXtl4Oob5ky9xNxOlHk9426DERNBRIiICIiAiIgIiICIiAiIgcN10Q/b8R29Jl+U6dorBCumpBwWtR8N81D2maGNeJrvA6l2yCQNwdeIPiMj5Gb/Sm4eAmTOP/paJaM3/AMV0tdHKWrkzo5Q6TqcaOLoTJLDrJrrI7iVL0T1sisJjtJ6PS5SrqCD6jvB5TJsJYtEqT2WIlz/TONZKDS52nqtCAniy5ZqfQiavZnNp10pyuU/iQeoJGfplNYslvHbcPLQpw3AidF9iNn9dXkDS3rtD/jOdYbi3lOh+xJTtY88vuB5jbP1EvYPnCnm+MuqxETRUCIiAiIgIiICIiAiIgIiIGP0/o1MRh7UcZ5oxU81YDNWHfnGEOaIe1VPwk8iYnRzZVqOajYP+E7P0lbL2tEpqd6yyGUsWCVdJLbvOL2jTqsSsWSPZL7tIzmUMkrVFh5Ytl9zI9plGyzDR9e/fp/hf5iahYZ03SeAqtINiByoIGeeW/ju8phMfomhwR0aqeRUZETumWK9pSdE2aXhj73gJ072I1fc4x+29FHeAgPzYzl9g2OlHNTs/HKdo9kuj+i0bUxGRvey7xUnJD/KAfOa/Hjdts7POq6bnERL6iREQEREBERAREQEREBERATCjqvavY5YeDANn6lvSZqYjSybNqNydCh8VO0vwLekq8r4dX0nwfLT3pJS1ksdJKS8zpyrUUVu8su0M8tM0r3umrVSxka55dseQsRbK8ymrCJirJhMXiAuZPBQSfSZDF3cZqOs+PyXYB3vx/hH5mcVr12isJ99FZmWL0Xo58dikpTMG+05kcUXeXfyXOfR2Ewq1VpWgCpWioijgFUZADyE0f2V6mHC1fablK4m9clVh1qaicwpHJmyBPkDwm/T6fBTpqwc1+qSIiToSIiAiIgIiICIiAiIgIiICQdM07VTEb2rysHfs8R5jOToInN69VZrPt1W3TMS1cWZzwvLeIr6J3r/Cc170Pu/UeUtm6fNW3WZiWxERMbheLS29ksvfI1uIkcy7iq7ddMbicRPL8VI9dRs3k7NY3lju8hOO89oTRGu8oOLxHHs4zK6j6ipiHTHXt0i5saKMsgrVs1e0/wCLeuYHaZrmmsYHYhdy7gPAcJ0v2cn/APOw/c2Iz/zrD9Zf/HUicszP0rc60xijX22WIib7FIiICIiAiIgIiICIiAiIgIiICIkfGaQrpGbsB2DizdwHEwIGsOjTYodBnZWDuHF15r48x/8AZqLYuZvSGslj7q/ul7dxc/QTEYbDh7ACxVnzyJybabLPIg8eBmZzOJ17yV8+17jcjp/xZEsxktbTv7oJ+A9TMnbovELnsjDt35MpPlkfnLNmCvy6zqP2awB8TMaa687acWj0gvUle+1szyRd+fjMVpPSrWdUdVBwUfWScbhGXPqnx971MxFs836hJEe0W2ZrVvXW/AgJktuHzLGogKyk7yUf6HPymJ6EnfkdkHInln2eMoeqa/47F5yT+mbz8nikft2bV/WzDY0fdPlYPfpcbFieXMd4zEzE+fOjZGDoWVlOauhKsp7iN4m76se1Aps147rDcBilXf8A+ZVH+pR5TWZjpkS3RetiqyMrowBVlIYMDwIIlyAiIgIiICIiAiIgIiICImK05pBl2a6zlZYCSw41oNxbxPAefZAt6V07sk10gNYPec70q8e1u6YF6ySWYl3PFm3k/kO4SYmGCjIDIeufeTzMt2LAhOkxOmMUajQy8RfWfHI7x5jMeczdgmv6xb2w69tufoI8jdS4YAjgRmJDxHCZLA4AvUuRyIHPgZQ+hbG3dUDtJ/KYefjZItqI208WamtzLWcVzjR2qjYpgSuzVzsIyJ7l7flNuwurVanN/vG7DuX05+cq1h0n9npOzkHbqVjs7T5D6TvD+PmZ3l/hk5uo1j/rQ9YcPXtiqnJKKM1UAZ7bfp2MeZJ3eUxf2FR3+MlmUPNiIiI1DNmZmdyidGo/RXLsyEs36NrYZqMvDMSRZLAs2T3cxPXi5oDTt+j3+7ZmoJO3hnI2Dn+kh/Qbw3HPeOzq+g9P04yvbqbudG3PWfwsPrwM5LaocfXskXB6QuwdotqbZcbj+GxeaOOY+UDu0TFat6wV42hbE3H3bEPGtxxU93YeYmVgIiICIiAiIgIiICalXielstt4h3Kp/AnVXLx3n/FM/pzFmrD3OPeWttn+IjJfiRNXwq7Cqo4KoX0EDIF5HsMp6SW2eBRYZgNMb8ThR3uflM47TB39bHUjsrz9WP5QOlaLXKtfCTJHwIyQeEkQPGbLedwG8znesGlPtFpI/o16tY7ubef5TYdb9L7C9Cp6zjN8uS9nn8pphgUGUPKzKHgRrJFskmwyLYYFtLtk9x4/nKr0DDKR7DLtb5qPSBM1H08cHjFDEim4im0csyepZ4g7vBjO1T510inWPYRO2alaY+04LDuxzsCCuwnizp1Sx8cs/OBnonm0IzgexEQEREBERAwWuNuVCL+suqXxAO2R6LMCLJlNdrN+FX95Y/8AKhH/ADmDDwJPSSk2SxtzwvAuM8xmEG1jx+zWg+JP1kwvI+gV2sbYezYH+kQOlYYdUeEt6Qxq01s7cFG4fiPIDzl6obhNM1s0t0lnRqepXx/abn6cPWBhMXiWsdnY5sxJP5SwZ6TKTA8MtWGXCZHsaBZsMi2GX7GkWwwLFhlWGbcfGWrDGFbefCBZ0kOB8RN19kWkv6zSTw2Ll8+q3xC/zTS9I+74ETI+zjF9HpBOQsqtrPfnk4HqggdqDyoPLFaMeA8+EujDt3esCsPKhZKRQe2XBUIHoeVQBEBERA1DXhvvsIOWxij6GkfWYMPNo110a1laWoCz4fbJUby1bZdIB3jZU/4Zp9dwYAgggjMEcxAk7c8LyztRtQLhaV6opnibj+3l6ASMWmQ1ITOy1v3jQNv09pP7PSSPfbqp4ni3lOes0yWsOlOnuJB+7Tqp4Di3mfpMUTAEzwxKGaB47SNY0rseRrGgUWNItjS7Y0jWNAtWNKMO3W8jKbGlFL9cefygXcf7h8vnLWrOI2MbhW7LlHqCv1lzFnqt4GYzR1mWIw5/f0/71ED6Bw2kCvevZ+Uy1VwYZjePlNTF8yWhrybMhwIO15cDAzsREBERAREQE0nWLVJq2a7CrtIxLW4cbiDxL0/VefKbtEDk1OIDjMHPeQeRBHEEcj3Svam86c1RqxJLrnTfl/SoB1uzpF4OPj3iabpPQ+IwuZtTarH9vVm1eXa44p57u+BH2pd0Zi+jocD3rGcZ9gz3n6SMlgYAggg8CDmDPFGQygV5zzOUlpQ1kCpmlh3nj2Sy7wDvI7vPXeR3eB5Y8jWNKneR7HgUWNLdTdZfGeWNLKP1h4iBPxB6reBmIwR++o/v6T6Opk/F4kKD25cJk9QdSr8datuzsYWts+lcbrGHJB+lkefDdA6DhdqxgqAsx5D5num46M0cKVy4uctpvoO6NG6KroXJBvPvMfebx/KTICIiAiIgIiICIiAiIgYPSepuGuJYKabDxsoIrJPaw91vMTWcdqRiq8zW1eJX/IsHdkc1b1E6FEDjeNZqTlcllB4DpVKqe4N7p8jLXTA8CCO0HOdoZQQQQCDxBGYMxWJ1TwdhzbDU59qoEP8ApygcnayWXsnTrfZ3gjn1LF/hvtGXlnlIdns2wu/JsQPC0HL1UwObvZLDvOjn2ZYb9biv8yr/ANJWvswwm7NsSfG1Rn6LA5a7yO7zsdfsuwHNLW8cRb8gcpMp9nuj1/6atv7zaf5mBwW/Equ9mVR2kgSZorQGKxZH2ei2xTkRZslKsjz6Q5KfImfQOE0DhqcujopQjgVqQH1yzk+BzLVj2OKjCzHOLjxGGrBFYP7xzvs8sh4zpVVSooVQFVQFVVAAUDcAAOAlcQEREBERAREQP//Z"/>
          <p:cNvSpPr>
            <a:spLocks noChangeAspect="1" noChangeArrowheads="1"/>
          </p:cNvSpPr>
          <p:nvPr/>
        </p:nvSpPr>
        <p:spPr bwMode="auto">
          <a:xfrm>
            <a:off x="143608" y="-144463"/>
            <a:ext cx="281354"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24580" name="AutoShape 4" descr="data:image/jpeg;base64,/9j/4AAQSkZJRgABAQAAAQABAAD/2wCEAAkGBhIQERAUEhIQEA8QEA8QEBAPDw8OEg8VFRUXFBQQEhUYHCYeFxkkGRQVHy8gIygpLCwsFR4xNTAqNSYrLCoBCQoKDgwOGg8PGiwgHyU1LCkvLSopLS8tLywsNDUpLCwsLyksKSwqLCwsLCwsLykqLDUpKSwsKSwsKSwpLCwqLP/AABEIAMwAzAMBIgACEQEDEQH/xAAcAAEAAQUBAQAAAAAAAAAAAAAABAIDBQYHAQj/xABEEAACAgACBgcFBAYJBQEAAAABAgADBBEFBhIhMUETIlFhcYGRBzKhscEUI1LRQlNiY3KSMzRDc4KTorLCRFSD0uEl/8QAGgEBAAMBAQEAAAAAAAAAAAAAAAMEBQIBBv/EACQRAQACAgEEAgMBAQAAAAAAAAABAgMRBBIhMUEyUQVxkSIj/9oADAMBAAIRAxEAPwDuMREBERAREw2nNZ68N1AOlvIzFSnLLsLn9ETm1orG5dVrNp1DME5bzuA3knlMHj9csPUSFJvcfo0jb9W90es1bF334s/esWX9TWCK18fxecqTRbgblCjs3CUb8uZ+ELtOLEfOU+/XPEvn0dVVQ5GxmtbxyAAHxmOxOnsYeOJ2O6upB885RdQy8j5b5icTiJVnNknzMrMYsceIXcRpnE/93iMx2Mo+GUsjXHGVndiXbusWtx8gZjMTiZisTiZ7W1/uf68tWv1DoGh/avkwXFVrsnd01We7+JOzvB8pu2i9Y8Nit1N1bt+ANk/8p3zg+EwhsOZ4TY8JoNWAJGRXeGGasp5MrDeDJ45Vq+e6CeNFvHZ2eJo+qmtjrauFxLdJt7sNiDltORv6G39rLgeeXbx3iX6Xi8bhSvSaTqSIiduCIiAiIgIiICIiAiIgIiIGH1o0ycNV1N99p6Okcd54tl2DjNWpwdOGXbxVqqzdYqzdew8y3M+Exmv2szpjGWvLaqrFauRmayd7Mo4bR3b/ANkTFavarWY0m612FZbe56z2kccieA5ZzKz5Ym/3ppYcfTT622HEe0DDJuqrscDhkFrX475AfX/P+wOX95v/ANs2DD6pYVBkKVbvfNz6mV2atYY/2NfkuUr2yXlLEUhrg1vrf3ldPRh8JbvurvByIJ7veEy+J1Jw7e7t1n9lsx6NnMPitSLF312K+XDMGtvrIZvPtNXp9NW0gxRip4j498t4PBFyCZlMdoa8sosptJQ+8lbWbQ7M1zHGZDRV1CuEsV62JyHSApv+kljJExr25mmp2uaP0cFG+SMRjQnDhJOnaxQFKnNG+B7Jp2kNI555RNZ3qXsWjXZd03izxUkEMGRhxVlOasPOdn1W0z9swmHu3BrKxtgbwrr1XH8wM4HfftJ39vhOoexjG7WDtr/VXtl4Oob5ky9xNxOlHk9426DERNBRIiICIiAiIgIiICIiAiIgcN10Q/b8R29Jl+U6dorBCumpBwWtR8N81D2maGNeJrvA6l2yCQNwdeIPiMj5Gb/Sm4eAmTOP/paJaM3/AMV0tdHKWrkzo5Q6TqcaOLoTJLDrJrrI7iVL0T1sisJjtJ6PS5SrqCD6jvB5TJsJYtEqT2WIlz/TONZKDS52nqtCAniy5ZqfQiavZnNp10pyuU/iQeoJGfplNYslvHbcPLQpw3AidF9iNn9dXkDS3rtD/jOdYbi3lOh+xJTtY88vuB5jbP1EvYPnCnm+MuqxETRUCIiAiIgIiICIiAiIgIiIGP0/o1MRh7UcZ5oxU81YDNWHfnGEOaIe1VPwk8iYnRzZVqOajYP+E7P0lbL2tEpqd6yyGUsWCVdJLbvOL2jTqsSsWSPZL7tIzmUMkrVFh5Ytl9zI9plGyzDR9e/fp/hf5iahYZ03SeAqtINiByoIGeeW/ju8phMfomhwR0aqeRUZETumWK9pSdE2aXhj73gJ072I1fc4x+29FHeAgPzYzl9g2OlHNTs/HKdo9kuj+i0bUxGRvey7xUnJD/KAfOa/Hjdts7POq6bnERL6iREQEREBERAREQEREBERATCjqvavY5YeDANn6lvSZqYjSybNqNydCh8VO0vwLekq8r4dX0nwfLT3pJS1ksdJKS8zpyrUUVu8su0M8tM0r3umrVSxka55dseQsRbK8ymrCJirJhMXiAuZPBQSfSZDF3cZqOs+PyXYB3vx/hH5mcVr12isJ99FZmWL0Xo58dikpTMG+05kcUXeXfyXOfR2Ewq1VpWgCpWioijgFUZADyE0f2V6mHC1fablK4m9clVh1qaicwpHJmyBPkDwm/T6fBTpqwc1+qSIiToSIiAiIgIiICIiAiIgIiICQdM07VTEb2rysHfs8R5jOToInN69VZrPt1W3TMS1cWZzwvLeIr6J3r/Cc170Pu/UeUtm6fNW3WZiWxERMbheLS29ksvfI1uIkcy7iq7ddMbicRPL8VI9dRs3k7NY3lju8hOO89oTRGu8oOLxHHs4zK6j6ipiHTHXt0i5saKMsgrVs1e0/wCLeuYHaZrmmsYHYhdy7gPAcJ0v2cn/APOw/c2Iz/zrD9Zf/HUicszP0rc60xijX22WIib7FIiICIiAiIgIiICIiAiIgIiICIkfGaQrpGbsB2DizdwHEwIGsOjTYodBnZWDuHF15r48x/8AZqLYuZvSGslj7q/ul7dxc/QTEYbDh7ACxVnzyJybabLPIg8eBmZzOJ17yV8+17jcjp/xZEsxktbTv7oJ+A9TMnbovELnsjDt35MpPlkfnLNmCvy6zqP2awB8TMaa687acWj0gvUle+1szyRd+fjMVpPSrWdUdVBwUfWScbhGXPqnx971MxFs836hJEe0W2ZrVvXW/AgJktuHzLGogKyk7yUf6HPymJ6EnfkdkHInln2eMoeqa/47F5yT+mbz8nikft2bV/WzDY0fdPlYPfpcbFieXMd4zEzE+fOjZGDoWVlOauhKsp7iN4m76se1Aps147rDcBilXf8A+ZVH+pR5TWZjpkS3RetiqyMrowBVlIYMDwIIlyAiIgIiICIiAiIgIiICImK05pBl2a6zlZYCSw41oNxbxPAefZAt6V07sk10gNYPec70q8e1u6YF6ySWYl3PFm3k/kO4SYmGCjIDIeufeTzMt2LAhOkxOmMUajQy8RfWfHI7x5jMeczdgmv6xb2w69tufoI8jdS4YAjgRmJDxHCZLA4AvUuRyIHPgZQ+hbG3dUDtJ/KYefjZItqI208WamtzLWcVzjR2qjYpgSuzVzsIyJ7l7flNuwurVanN/vG7DuX05+cq1h0n9npOzkHbqVjs7T5D6TvD+PmZ3l/hk5uo1j/rQ9YcPXtiqnJKKM1UAZ7bfp2MeZJ3eUxf2FR3+MlmUPNiIiI1DNmZmdyidGo/RXLsyEs36NrYZqMvDMSRZLAs2T3cxPXi5oDTt+j3+7ZmoJO3hnI2Dn+kh/Qbw3HPeOzq+g9P04yvbqbudG3PWfwsPrwM5LaocfXskXB6QuwdotqbZcbj+GxeaOOY+UDu0TFat6wV42hbE3H3bEPGtxxU93YeYmVgIiICIiAiIgIiICalXielstt4h3Kp/AnVXLx3n/FM/pzFmrD3OPeWttn+IjJfiRNXwq7Cqo4KoX0EDIF5HsMp6SW2eBRYZgNMb8ThR3uflM47TB39bHUjsrz9WP5QOlaLXKtfCTJHwIyQeEkQPGbLedwG8znesGlPtFpI/o16tY7ubef5TYdb9L7C9Cp6zjN8uS9nn8pphgUGUPKzKHgRrJFskmwyLYYFtLtk9x4/nKr0DDKR7DLtb5qPSBM1H08cHjFDEim4im0csyepZ4g7vBjO1T510inWPYRO2alaY+04LDuxzsCCuwnizp1Sx8cs/OBnonm0IzgexEQEREBERAwWuNuVCL+suqXxAO2R6LMCLJlNdrN+FX95Y/8AKhH/ADmDDwJPSSk2SxtzwvAuM8xmEG1jx+zWg+JP1kwvI+gV2sbYezYH+kQOlYYdUeEt6Qxq01s7cFG4fiPIDzl6obhNM1s0t0lnRqepXx/abn6cPWBhMXiWsdnY5sxJP5SwZ6TKTA8MtWGXCZHsaBZsMi2GX7GkWwwLFhlWGbcfGWrDGFbefCBZ0kOB8RN19kWkv6zSTw2Ll8+q3xC/zTS9I+74ETI+zjF9HpBOQsqtrPfnk4HqggdqDyoPLFaMeA8+EujDt3esCsPKhZKRQe2XBUIHoeVQBEBERA1DXhvvsIOWxij6GkfWYMPNo110a1laWoCz4fbJUby1bZdIB3jZU/4Zp9dwYAgggjMEcxAk7c8LyztRtQLhaV6opnibj+3l6ASMWmQ1ITOy1v3jQNv09pP7PSSPfbqp4ni3lOes0yWsOlOnuJB+7Tqp4Di3mfpMUTAEzwxKGaB47SNY0rseRrGgUWNItjS7Y0jWNAtWNKMO3W8jKbGlFL9cefygXcf7h8vnLWrOI2MbhW7LlHqCv1lzFnqt4GYzR1mWIw5/f0/71ED6Bw2kCvevZ+Uy1VwYZjePlNTF8yWhrybMhwIO15cDAzsREBERAREQE0nWLVJq2a7CrtIxLW4cbiDxL0/VefKbtEDk1OIDjMHPeQeRBHEEcj3Svam86c1RqxJLrnTfl/SoB1uzpF4OPj3iabpPQ+IwuZtTarH9vVm1eXa44p57u+BH2pd0Zi+jocD3rGcZ9gz3n6SMlgYAggg8CDmDPFGQygV5zzOUlpQ1kCpmlh3nj2Sy7wDvI7vPXeR3eB5Y8jWNKneR7HgUWNLdTdZfGeWNLKP1h4iBPxB6reBmIwR++o/v6T6Opk/F4kKD25cJk9QdSr8datuzsYWts+lcbrGHJB+lkefDdA6DhdqxgqAsx5D5num46M0cKVy4uctpvoO6NG6KroXJBvPvMfebx/KTICIiAiIgIiICIiAiIgYPSepuGuJYKabDxsoIrJPaw91vMTWcdqRiq8zW1eJX/IsHdkc1b1E6FEDjeNZqTlcllB4DpVKqe4N7p8jLXTA8CCO0HOdoZQQQQCDxBGYMxWJ1TwdhzbDU59qoEP8ApygcnayWXsnTrfZ3gjn1LF/hvtGXlnlIdns2wu/JsQPC0HL1UwObvZLDvOjn2ZYb9biv8yr/ANJWvswwm7NsSfG1Rn6LA5a7yO7zsdfsuwHNLW8cRb8gcpMp9nuj1/6atv7zaf5mBwW/Equ9mVR2kgSZorQGKxZH2ei2xTkRZslKsjz6Q5KfImfQOE0DhqcujopQjgVqQH1yzk+BzLVj2OKjCzHOLjxGGrBFYP7xzvs8sh4zpVVSooVQFVQFVVAAUDcAAOAlcQEREBERAREQP//Z"/>
          <p:cNvSpPr>
            <a:spLocks noChangeAspect="1" noChangeArrowheads="1"/>
          </p:cNvSpPr>
          <p:nvPr/>
        </p:nvSpPr>
        <p:spPr bwMode="auto">
          <a:xfrm>
            <a:off x="143608" y="-144463"/>
            <a:ext cx="281354"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24586" name="AutoShape 10" descr="data:image/jpeg;base64,/9j/4AAQSkZJRgABAQAAAQABAAD/2wCEAAkGBg8QDhAQDw8QDw8QEA8QDw4PDxAQDRAOFxAXFBQQFBIXGyYeFxkmGRISHy8gIycpLSwtFSAyNTAqNSYrLCkBCQoKDgwMFQ8PFyscFx0qKTQpKS4sNSkpLCkwKSk1NSksKSkpLCk1KTYpNTUpLCkpKSkpKSk1LCkpKSkpKSkpKf/AABEIAMIBAwMBIgACEQEDEQH/xAAbAAEAAgMBAQAAAAAAAAAAAAAABAUCAwYBB//EAEUQAAIBAgIFBQ0GBQIHAAAAAAECAAMRBBIFITFRcRNBYZGxBhQiMlJyc4GhsrPB0QcjJDRCdDNjg5LhQ2IVU4KjpPDx/8QAGgEBAAMBAQEAAAAAAAAAAAAAAAEDBAUCBv/EAC0RAQEAAQIEAgkFAQAAAAAAAAABAgQRAyExUTOBBRIjJDJxkbHBFEFCUmET/9oADAMBAAIRAxEAPwD7jERAREQEREBERAREQEREBERAREQEREBERAREQEREBERAREQEREBERAREQEREBERAREQExdwNpA4m0ylbpNvCA3D5/wCIE7vhPKX+4T3ll8pesShq1VVSzEKo2sxsAOkzQulKB2V6R/qJ9Z7mFvSItk6um5Rd46xPcw3ic4MZSOypTPB0+szWop2Mp4EGPUsN46GJQAzK56Z52SvYlFnbeesz3lm8pusxsLyJSDEP5bf3Ge99P5bdcbC6iU3fdTyj7J6MbU8o9Q+kbC4iVHf9TyvYJ7/xCpvHUI2FtEqxpF/9p9Un4XECoiuNjAH/ABIG2ImurXVfGIHb1QNkSvq6U8getvpIxxlQ/qPqtAuYlQMZU8o9Q+kyGNqeV7B9IFrErO/nG1h1CbcDpNajFNWZRfiL2v2dcCdERAREQEREBERASr0ifvP+kfOWkqdIH7w8B2SYKPuna2DrcFHXUWcAjzue7B7YKp0tTH/cB+U4BGne9Gz2WV/38RztV8c+ScjyRTaQKbyRTebsoyLKlUkqnWO89crKbyVTeUZYi0pYhvKbrMlU8S3lN1mVdN5JpvM2WE7J3vdZpiG8o9c3JWO+QKbyQjynLCdj18u9TVqGbA0io03K0puE7H/XP+1+rdPDPFM9Mo4mMk5NWmzyyz2t35C7RxEsNB/laPTTU9YvK8bRxEsdCflMP6Gl7gmauiiaU0k4qcmng2ALNz3OwDqlcarbzM9KN+IqcKfYZGzwNwqtvnvLtv8AYJozxngSO+G3+yenSGVSWAFucSNnkPTDfh6vmfMQIWlO6baqazv5pI7ga7PjKhY3PIN8RJyM6r7OvzdT0DfESB9EiIkBERAREQEREBKjHH7xvV2CW8psWfvG4yYOb7tm/Bnpq0x2n5TgQZ3Xd034VBvrL7jzhJ9F6OnsPO/hzdT4nk3I0kI8hqZtRpusZk+m8k03lejyTTeU5RCxpvJVN5W03kqm8oygsabyTTeV9N5JpvKMohPRpvVpCR5vRpTYhMVpskZGkhdky8ecmvSeJfkEyz0OLYXD+ho/DEqqxsjHcrH2S40YLYeiP5VP3BMddNzumntiX4U+wyHyk3d0VS2KfzU7DK3lxAmcpHKSHy4jlxAmcpI2k3vh63mHtEw5cTVjKl6Fb0Z95YHMmdT9nJ/F1PQN8RJyhM6r7OfzdT0DfESB9GiIkBERAREQEREBKXE+O3nHtl1KOqfCbzj2yYOV7vW+5ojfVJ6kP1nEzsu79vAoD/dUPsX6zjZ9J6Pnu883M1PiUmStMYm5nSUeSEeQVab0eeLBPpvJVN5XU3kmm8pyiFlTqSTTeVtN5KpvKMsRZU3khHlfTeSabyjKITkaTaewcJWU3llS8UcBMWonKNej+O/JhjDalUO6nU9wy+wQtSpjcie6Jz+kT9xW9DV+GZ0dEWVR0DsmGuk4TuxrZcWfMT5yj77lh3f1LYz+mvaZzXLwLXvuO+5VcvHLwLXvubFr5qdcfyT76ym5eS8DVumI9A3xEgQiZ1X2cfnKnoG+Ik5MmdX9m5/GVP27/ESB9IiIkBERAREQEREBKJtp4mXhMopMHH937a8OOiqfan0nIzqe75vvaI3U2PW/+Jy0+m0M93x8/vXL1HiUiIm1Q9matNc9BkCVTeSKbyCjSRTeV2CfTeSqVSV1N5JpvKcsULKm8k03ldTqSVTeUZQWNN5cUfFXgOyc/TedBR8VfNXsnO1U5Rs0nxVo0p+Xrehq/DM6cCcxpP8AgVfRsOsWnUTn10Hy77Rz+NHol7TOVzzrPtFS+NHo17TOW5KBhnjPMuSnvJQMM8n6JbViP27fESQuSk/RiWXEft2+IkCKTOr+zb85U/bv8RJyZnV/Zt+cqft3+Ikmj6VERPIREQEREBERAxqHwTwPZKKXlUeC1tx7JSSYOG7u2/E0xuoj2u05qfVMVoyhVN6tJHNrXZQWtuvt5zIb9y2DP+gB5rVF7GnZ0+vw4fDmFl5MXE0+WWVsr5vE+gP3FYQ7BUXhU+oMjVO4OgfFq1V45G+QmqekODe88lV02biInXv3AeTiP7qX0aRqncHXHi1aR451+Rlk1vAv8vu8XgcSfs5oGbkaW9TuKxY2Cm3m1APeAmhu5jGL/oMfNam3Y0s/UcLLpnPq83hZ9qjI8k03mB0TiV20Kw/psewTzk3XxlZfOUjtjfG9K8XGzrE2m8lU6kradSSqbyvLF5WKPOopeKvmjsnH06k7FNg4DsnK1s29XzbdJ1yR9J/wX6co63A+c6icxpD+Hbe9AdddB85085tb3zru5o5sZ/TX5znu9eidh3UUc2KbzU+cqe9IFL3r0R3r0S670jvSBS969E30KOWniD/Ib30ln3pMMTRy0K5/lH3lgcwTOr+zU/jan7d/iU5yRM6z7NPztT9u/wASnJH0yIieQiIgIiICJDxGkQupRmPPrsOuaaWmQ2xbgGxKuCL7oFlNbUEO1VPqF5GGlU51YeoH5zYNI095HFW+kDI4Gn5PUSJgdHJ0j1zYuMpn9a9YHbNi1AdhB4EQIh0WvMx9hmB0XubrH+ZYRJ3FYdGPzFT1iYHR9TcDwIk7EY1U1bTuHzM0jSg51PXHMV1VgrFWIDDmMxFRfKHWJG0tVDViwuLhdvCQKourDerD2SRdCe3mzuWxaNgMLdluKFNSCR+lcvylrkpnmQ+oGRuKNqKnaqnioM0to2gdtGn/AGKOydCcHTP6R6tUwOj6e4jgTPUzs6VFxl6xzp0PQ/5YHAsPnJkszoxeYsOo/KYHRe5/Z/mTc7l1u6JjJ0myox3ir01sKP8Ayac6aVv/AAcFkLPqR1fKBbMym63O4NY8VHNcGynivTkdPLfEv5qdhkDk5aaYW+JqcKfYZEyQI3Jxyck5IyQI3JyNpNbYev6M+8JZZJD00tsLW9GfeEDhjO0+zLAua1Wva1MUzSvvcsrWHALr84TjsPh3qOtNBmd2CqBzsdk+16K0amGoJRpjwUFr87NtLHpJuYolxESAiJpxGKVBrOvmHOYG1nAFybCVuKxpbUNQ9p4zTiMWW1k2A5uYSLiqpVCQQDsBILaydWobZIU8RmL6hZNVwbkm1zqExpVkWkpCFVNsqqAWN9nrPTNFamAiUtQV9TA+Pa+Y2UdO3mE2MuaqFNgqDMBfxjsHg7hqkjYFpqxAYh6lzsuQLW5tgHaZ4tAZeTSrrXLnNznIJ13PMTrmtH1vVbMAoICnaAPGOUb9UxzFKZJ/iVCbKV2sdSrZegC8CXyTM6kOuQZswFiWbZa+4fKK1N7rlUWzeETzLt1dPN65ErUgEp0RYk2BGzwRrLWG0areubHJNZQL2QFjZrDcosOeBvD1A9spCBb5rsLtfYOr2z1Mc5D3zqFJGtjdgNpHRNVCsxqVNbZVsoB1C+02382uY0se3JNULA62KlhlXLsXpt7dcgb6RzIr+EuYXCsBmt/72zGnVVs1m1KSpJBABG3XMamOYU0JCMxyDwvBFztNtvqmb1VzBOT8F89yDYDUSeJN+2SMTkZc10K2vmNrW33MNgl8keqZ1aNMrlZCFFjbmsNY9Wqe06dJ+Tq3awJZARa52BrdnGBhRwwpoqIuVFFlUDUBPajZQTYmwvZVLMeAG0z1qYexWsLB7m19ZX9J6L26pnyLllYVFyZSbAg5idhvuteBE0IuJrVlr1CcPQTNyeGJHK1CVK56o/SNdwv/ANPT3lPQoVM7Z7ZLKFFtd+ck9U38gN0jYWMSvCHmZh6zMgX5nPrsY2E6JBbEuoJLLYAkkjYBM9F48V6K1ALBi4HBXK39kgVWksG5rVXynIFTwtQGw3tvkLJOl0h/BqeaZzckeZIyz2e3gY5ZA08PwtbzPmJY3lLghXxOPq4Y2bDjXUDAAKllI1gX1tYW3E7tQbe4zQ/IqMQ6jlX107jWlMi3WQeq3TO6wmJWogdSCDfWNYuDY6+IMgHQYbVUqMV51TwQRuvLGhQWmiogCqoAVRsAijZERIGvEMwU5Rc6rAbdsq3XXdke+8g9tpcRAoalKk1s3MbgHZfpHPFTCq9vDNgb2uQG3X3y9Kg7RfjNTYOmf0L1ASRTvhCWUhxYX1CwJPHbbo55j3m4fMAoU62sLs7bBc7gJbNo6nuI4MZgdGDmdhxsY3FV3nlQqoZb31qfDvvvvmpaDMigg0gDfKDdsvMCeY8JcHAVBsqA8QR85icNWHMrev6iNxUsb1hbmTXZd51AseboG6equQ1HbKqkg313OrxmJ7BLJkqDbSvwsewzVUC7HpnaDrU2uNh1iNxW00K0G1MmosMpvUsddyfKnuIU8kgsV1oCijOxHkX9W3ok6pTovYNrAINtouNkVcKj2u5sDe2wE819454ETEfxKQJFrkgWuxe2ojcBfbM0p/fZ2UWVcqG+sk7T0bvXJFTBklSKgABuQNRbcCeYds8q4J2sAQFJ8M7WK7hx3wNTs1V7bKKWLMDrqNfxAd19s14qqzHk0JVrA5gPBRM1rDpte3CSnWoihaaDVZVU6lA3ma8Szasqm7ar21KPKMCK4BPJU7BR/F1bEIJsDvPzma0hUPJiwooPvCDaxBFqQ4iSKBRStPKzMQSz85sNbMeoRWdEWygBSxNudqjHtvJGGOxLEgLcM9wCD4gsfC9kxq4hwVpo7BiB4R12RSASen5zBVyAuwvUcC6qdpA1Is9VeTDMQWZmBIGs5jYBF6NggSe/nNUIpBIs1QEahT16gd5NhN9HFOaoSwICkuR+nyRxN+oSJTU0l1kM7G17XLMScqjoF+2Z8quFw7PUN3N2c+VUPNwHygaNM4kVa9LBK2U1STVI2imq5io6bD2idFRoqiqigKqgKqjYABYCVPc/onkwa9UXxNbW5O1FJuKY3c1+ngJczyE1th0O1FPFRNkQIzaNpH9A9Vx2TU2h6R5mHBj85OiBWtoNOZmHGxmzRmiUocoV1vVfPUcjWTawHAAe075OiAiIgIiICIiAiIgIiICIiAiIgYtTU7QDxAM1NgaZ/QPVq7JviBEbRic2YcGPzmB0ZudhxAP0k6IFecDVGxweNx9Z4aNYcwbgR85YxAqy1QbaR9Qv2TW1RP1U7W2XFrHZzjpMuIgUuWixBtrF7G97X1Ge970ywbMbgEC+wX2m2/mlq1BDtVTxAmttH0j+kDgSOySK8YZc/KFwcqkKNgXym421Sv0cO/cRypv3thz4AOypW234DUerpl2+ikIIu4uLam+om/B4RKVNadNQqILKB29J6YG6IiQEREBERAREQEREBERAREQEREBERAREQEREBERAREQEREBERAREQEREBERAREQEREBERAREQEREBERAREQEREBERAREQEREBERAREQEREBERAREQEREBERAREQEREBERAREQP/Z"/>
          <p:cNvSpPr>
            <a:spLocks noChangeAspect="1" noChangeArrowheads="1"/>
          </p:cNvSpPr>
          <p:nvPr/>
        </p:nvSpPr>
        <p:spPr bwMode="auto">
          <a:xfrm>
            <a:off x="143608" y="-144463"/>
            <a:ext cx="281354"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33" name="Text Box 14"/>
          <p:cNvSpPr txBox="1">
            <a:spLocks noChangeArrowheads="1"/>
          </p:cNvSpPr>
          <p:nvPr/>
        </p:nvSpPr>
        <p:spPr bwMode="auto">
          <a:xfrm>
            <a:off x="95710" y="173350"/>
            <a:ext cx="293077" cy="314325"/>
          </a:xfrm>
          <a:prstGeom prst="rect">
            <a:avLst/>
          </a:prstGeom>
          <a:solidFill>
            <a:schemeClr val="bg1">
              <a:lumMod val="65000"/>
            </a:schemeClr>
          </a:solidFill>
          <a:ln w="9525">
            <a:solidFill>
              <a:schemeClr val="bg1">
                <a:lumMod val="85000"/>
              </a:schemeClr>
            </a:solidFill>
            <a:miter lim="800000"/>
            <a:headEnd/>
            <a:tailEnd/>
          </a:ln>
          <a:effectLst/>
        </p:spPr>
        <p:txBody>
          <a:bodyPr>
            <a:spAutoFit/>
          </a:bodyPr>
          <a:lstStyle/>
          <a:p>
            <a:pPr algn="ctr">
              <a:spcBef>
                <a:spcPct val="50000"/>
              </a:spcBef>
            </a:pPr>
            <a:r>
              <a:rPr lang="en-US" altLang="ja-JP" sz="1400" b="1" dirty="0" smtClean="0">
                <a:solidFill>
                  <a:schemeClr val="bg1"/>
                </a:solidFill>
                <a:latin typeface="HGP創英ﾌﾟﾚｾﾞﾝｽEB" pitchFamily="18" charset="-128"/>
                <a:ea typeface="HGP創英ﾌﾟﾚｾﾞﾝｽEB" pitchFamily="18" charset="-128"/>
              </a:rPr>
              <a:t>Ⅰ</a:t>
            </a:r>
            <a:endParaRPr lang="en-US" altLang="ja-JP" sz="1400" b="1" dirty="0">
              <a:solidFill>
                <a:schemeClr val="bg1"/>
              </a:solidFill>
              <a:latin typeface="HGP創英ﾌﾟﾚｾﾞﾝｽEB" pitchFamily="18" charset="-128"/>
              <a:ea typeface="HGP創英ﾌﾟﾚｾﾞﾝｽEB" pitchFamily="18" charset="-128"/>
            </a:endParaRPr>
          </a:p>
        </p:txBody>
      </p:sp>
      <p:sp>
        <p:nvSpPr>
          <p:cNvPr id="35" name="Rectangle 3"/>
          <p:cNvSpPr txBox="1">
            <a:spLocks noChangeArrowheads="1"/>
          </p:cNvSpPr>
          <p:nvPr/>
        </p:nvSpPr>
        <p:spPr>
          <a:xfrm>
            <a:off x="96417" y="557832"/>
            <a:ext cx="4689898" cy="889000"/>
          </a:xfrm>
          <a:prstGeom prst="rect">
            <a:avLst/>
          </a:prstGeom>
        </p:spPr>
        <p:txBody>
          <a:bodyPr/>
          <a:lstStyle/>
          <a:p>
            <a:pPr marL="342900" indent="-342900" eaLnBrk="0" fontAlgn="base" hangingPunct="0">
              <a:lnSpc>
                <a:spcPct val="120000"/>
              </a:lnSpc>
              <a:spcBef>
                <a:spcPct val="20000"/>
              </a:spcBef>
              <a:spcAft>
                <a:spcPct val="0"/>
              </a:spcAft>
              <a:defRPr/>
            </a:pPr>
            <a:r>
              <a:rPr lang="ja-JP" altLang="en-US" sz="1300" kern="0" dirty="0" smtClean="0">
                <a:latin typeface="HGP創英角ｺﾞｼｯｸUB" pitchFamily="50" charset="-128"/>
                <a:ea typeface="HGP創英角ｺﾞｼｯｸUB" pitchFamily="50" charset="-128"/>
              </a:rPr>
              <a:t>２</a:t>
            </a:r>
            <a:r>
              <a:rPr lang="ja-JP" altLang="en-US" sz="1300" kern="0" dirty="0" smtClean="0">
                <a:latin typeface="HGP創英角ｺﾞｼｯｸUB" pitchFamily="50" charset="-128"/>
                <a:ea typeface="HGP創英角ｺﾞｼｯｸUB" pitchFamily="50" charset="-128"/>
              </a:rPr>
              <a:t>．タイのバブル具合・・・③</a:t>
            </a:r>
            <a:endParaRPr lang="en-US" altLang="ja-JP" sz="1100" kern="0" dirty="0" smtClean="0">
              <a:solidFill>
                <a:prstClr val="black"/>
              </a:solidFill>
              <a:latin typeface="HGP創英角ｺﾞｼｯｸUB" pitchFamily="50" charset="-128"/>
              <a:ea typeface="HGP創英角ｺﾞｼｯｸUB" pitchFamily="50" charset="-128"/>
            </a:endParaRPr>
          </a:p>
        </p:txBody>
      </p:sp>
      <p:sp>
        <p:nvSpPr>
          <p:cNvPr id="19" name="テキスト ボックス 18"/>
          <p:cNvSpPr txBox="1"/>
          <p:nvPr/>
        </p:nvSpPr>
        <p:spPr>
          <a:xfrm>
            <a:off x="235059" y="1177588"/>
            <a:ext cx="8642349" cy="523220"/>
          </a:xfrm>
          <a:prstGeom prst="rect">
            <a:avLst/>
          </a:prstGeom>
          <a:noFill/>
        </p:spPr>
        <p:txBody>
          <a:bodyPr wrap="square" rtlCol="0">
            <a:spAutoFit/>
          </a:bodyPr>
          <a:lstStyle/>
          <a:p>
            <a:pPr lvl="0" algn="ctr"/>
            <a:r>
              <a:rPr lang="ja-JP" altLang="en-US" sz="2800" b="1" dirty="0" smtClean="0"/>
              <a:t>無駄に</a:t>
            </a:r>
            <a:r>
              <a:rPr lang="ja-JP" altLang="en-US" sz="2800" b="1" dirty="0" smtClean="0"/>
              <a:t>お</a:t>
            </a:r>
            <a:r>
              <a:rPr lang="ja-JP" altLang="en-US" sz="2800" b="1" dirty="0" smtClean="0"/>
              <a:t>洒落なトイレ</a:t>
            </a:r>
            <a:endParaRPr lang="en-US" altLang="ja-JP" sz="2800" b="1" dirty="0" smtClean="0"/>
          </a:p>
        </p:txBody>
      </p:sp>
      <p:sp>
        <p:nvSpPr>
          <p:cNvPr id="21" name="Rectangle 3"/>
          <p:cNvSpPr txBox="1">
            <a:spLocks noChangeArrowheads="1"/>
          </p:cNvSpPr>
          <p:nvPr/>
        </p:nvSpPr>
        <p:spPr>
          <a:xfrm>
            <a:off x="410666" y="176765"/>
            <a:ext cx="4689898" cy="371915"/>
          </a:xfrm>
          <a:prstGeom prst="rect">
            <a:avLst/>
          </a:prstGeom>
        </p:spPr>
        <p:txBody>
          <a:bodyPr/>
          <a:lstStyle/>
          <a:p>
            <a:pPr marL="342900" indent="-342900" eaLnBrk="0" fontAlgn="base" hangingPunct="0">
              <a:lnSpc>
                <a:spcPct val="120000"/>
              </a:lnSpc>
              <a:spcBef>
                <a:spcPct val="20000"/>
              </a:spcBef>
              <a:spcAft>
                <a:spcPct val="0"/>
              </a:spcAft>
              <a:defRPr/>
            </a:pPr>
            <a:r>
              <a:rPr lang="ja-JP" altLang="en-US" sz="1100" kern="0" dirty="0" smtClean="0">
                <a:solidFill>
                  <a:prstClr val="black"/>
                </a:solidFill>
                <a:latin typeface="HGP創英角ｺﾞｼｯｸUB" pitchFamily="50" charset="-128"/>
                <a:ea typeface="HGP創英角ｺﾞｼｯｸUB" pitchFamily="50" charset="-128"/>
              </a:rPr>
              <a:t>海外進出の</a:t>
            </a:r>
            <a:r>
              <a:rPr lang="ja-JP" altLang="en-US" sz="1100" kern="0" dirty="0" smtClean="0">
                <a:solidFill>
                  <a:prstClr val="black"/>
                </a:solidFill>
                <a:latin typeface="HGP創英角ｺﾞｼｯｸUB" pitchFamily="50" charset="-128"/>
                <a:ea typeface="HGP創英角ｺﾞｼｯｸUB" pitchFamily="50" charset="-128"/>
              </a:rPr>
              <a:t>鍵 ～</a:t>
            </a:r>
            <a:r>
              <a:rPr lang="ja-JP" altLang="en-US" sz="1100" kern="0" dirty="0" smtClean="0">
                <a:solidFill>
                  <a:prstClr val="black"/>
                </a:solidFill>
                <a:latin typeface="HGP創英角ｺﾞｼｯｸUB" pitchFamily="50" charset="-128"/>
                <a:ea typeface="HGP創英角ｺﾞｼｯｸUB" pitchFamily="50" charset="-128"/>
              </a:rPr>
              <a:t>タイ視察レポート～</a:t>
            </a:r>
          </a:p>
          <a:p>
            <a:pPr marL="342900" indent="-342900" eaLnBrk="0" fontAlgn="base" hangingPunct="0">
              <a:lnSpc>
                <a:spcPct val="120000"/>
              </a:lnSpc>
              <a:spcBef>
                <a:spcPct val="20000"/>
              </a:spcBef>
              <a:spcAft>
                <a:spcPct val="0"/>
              </a:spcAft>
              <a:defRPr/>
            </a:pPr>
            <a:endParaRPr lang="en-US" altLang="ja-JP" sz="1100" kern="0" dirty="0" smtClean="0">
              <a:solidFill>
                <a:prstClr val="black"/>
              </a:solidFill>
              <a:latin typeface="HGP創英角ｺﾞｼｯｸUB" pitchFamily="50" charset="-128"/>
              <a:ea typeface="HGP創英角ｺﾞｼｯｸUB" pitchFamily="50" charset="-128"/>
            </a:endParaRPr>
          </a:p>
        </p:txBody>
      </p:sp>
      <p:pic>
        <p:nvPicPr>
          <p:cNvPr id="20482" name="Picture 2" descr="https://fbcdn-sphotos-a-a.akamaihd.net/hphotos-ak-ash4/485507_588772417824245_1031335037_n.jpg"/>
          <p:cNvPicPr>
            <a:picLocks noChangeAspect="1" noChangeArrowheads="1"/>
          </p:cNvPicPr>
          <p:nvPr/>
        </p:nvPicPr>
        <p:blipFill>
          <a:blip r:embed="rId2" cstate="print"/>
          <a:srcRect l="5486" t="27300" r="4733" b="12860"/>
          <a:stretch>
            <a:fillRect/>
          </a:stretch>
        </p:blipFill>
        <p:spPr bwMode="auto">
          <a:xfrm>
            <a:off x="451083" y="1917427"/>
            <a:ext cx="8209607" cy="410386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descr="data:image/jpeg;base64,/9j/4AAQSkZJRgABAQAAAQABAAD/2wCEAAkGBhIQERAUEhIQEA8QEA8QEBAPDw8OEg8VFRUXFBQQEhUYHCYeFxkkGRQVHy8gIygpLCwsFR4xNTAqNSYrLCoBCQoKDgwOGg8PGiwgHyU1LCkvLSopLS8tLywsNDUpLCwsLyksKSwqLCwsLCwsLykqLDUpKSwsKSwsKSwpLCwqLP/AABEIAMwAzAMBIgACEQEDEQH/xAAcAAEAAQUBAQAAAAAAAAAAAAAABAIDBQYHAQj/xABEEAACAgACBgcFBAYJBQEAAAABAgADBBEFBhIhMUETIlFhcYGRBzKhscEUI1LRQlNiY3KSMzRDc4KTorLCRFSD0uEl/8QAGgEBAAMBAQEAAAAAAAAAAAAAAAMEBQIBBv/EACQRAQACAgEEAgMBAQAAAAAAAAABAgMRBBIhMUEyUQVxkSIj/9oADAMBAAIRAxEAPwDuMREBERAREw2nNZ68N1AOlvIzFSnLLsLn9ETm1orG5dVrNp1DME5bzuA3knlMHj9csPUSFJvcfo0jb9W90es1bF334s/esWX9TWCK18fxecqTRbgblCjs3CUb8uZ+ELtOLEfOU+/XPEvn0dVVQ5GxmtbxyAAHxmOxOnsYeOJ2O6upB885RdQy8j5b5icTiJVnNknzMrMYsceIXcRpnE/93iMx2Mo+GUsjXHGVndiXbusWtx8gZjMTiZisTiZ7W1/uf68tWv1DoGh/avkwXFVrsnd01We7+JOzvB8pu2i9Y8Nit1N1bt+ANk/8p3zg+EwhsOZ4TY8JoNWAJGRXeGGasp5MrDeDJ45Vq+e6CeNFvHZ2eJo+qmtjrauFxLdJt7sNiDltORv6G39rLgeeXbx3iX6Xi8bhSvSaTqSIiduCIiAiIgIiICIiAiIgIiIGH1o0ycNV1N99p6Okcd54tl2DjNWpwdOGXbxVqqzdYqzdew8y3M+Exmv2szpjGWvLaqrFauRmayd7Mo4bR3b/ANkTFavarWY0m612FZbe56z2kccieA5ZzKz5Ym/3ppYcfTT622HEe0DDJuqrscDhkFrX475AfX/P+wOX95v/ANs2DD6pYVBkKVbvfNz6mV2atYY/2NfkuUr2yXlLEUhrg1vrf3ldPRh8JbvurvByIJ7veEy+J1Jw7e7t1n9lsx6NnMPitSLF312K+XDMGtvrIZvPtNXp9NW0gxRip4j498t4PBFyCZlMdoa8sosptJQ+8lbWbQ7M1zHGZDRV1CuEsV62JyHSApv+kljJExr25mmp2uaP0cFG+SMRjQnDhJOnaxQFKnNG+B7Jp2kNI555RNZ3qXsWjXZd03izxUkEMGRhxVlOasPOdn1W0z9swmHu3BrKxtgbwrr1XH8wM4HfftJ39vhOoexjG7WDtr/VXtl4Oob5ky9xNxOlHk9426DERNBRIiICIiAiIgIiICIiAiIgcN10Q/b8R29Jl+U6dorBCumpBwWtR8N81D2maGNeJrvA6l2yCQNwdeIPiMj5Gb/Sm4eAmTOP/paJaM3/AMV0tdHKWrkzo5Q6TqcaOLoTJLDrJrrI7iVL0T1sisJjtJ6PS5SrqCD6jvB5TJsJYtEqT2WIlz/TONZKDS52nqtCAniy5ZqfQiavZnNp10pyuU/iQeoJGfplNYslvHbcPLQpw3AidF9iNn9dXkDS3rtD/jOdYbi3lOh+xJTtY88vuB5jbP1EvYPnCnm+MuqxETRUCIiAiIgIiICIiAiIgIiIGP0/o1MRh7UcZ5oxU81YDNWHfnGEOaIe1VPwk8iYnRzZVqOajYP+E7P0lbL2tEpqd6yyGUsWCVdJLbvOL2jTqsSsWSPZL7tIzmUMkrVFh5Ytl9zI9plGyzDR9e/fp/hf5iahYZ03SeAqtINiByoIGeeW/ju8phMfomhwR0aqeRUZETumWK9pSdE2aXhj73gJ072I1fc4x+29FHeAgPzYzl9g2OlHNTs/HKdo9kuj+i0bUxGRvey7xUnJD/KAfOa/Hjdts7POq6bnERL6iREQEREBERAREQEREBERATCjqvavY5YeDANn6lvSZqYjSybNqNydCh8VO0vwLekq8r4dX0nwfLT3pJS1ksdJKS8zpyrUUVu8su0M8tM0r3umrVSxka55dseQsRbK8ymrCJirJhMXiAuZPBQSfSZDF3cZqOs+PyXYB3vx/hH5mcVr12isJ99FZmWL0Xo58dikpTMG+05kcUXeXfyXOfR2Ewq1VpWgCpWioijgFUZADyE0f2V6mHC1fablK4m9clVh1qaicwpHJmyBPkDwm/T6fBTpqwc1+qSIiToSIiAiIgIiICIiAiIgIiICQdM07VTEb2rysHfs8R5jOToInN69VZrPt1W3TMS1cWZzwvLeIr6J3r/Cc170Pu/UeUtm6fNW3WZiWxERMbheLS29ksvfI1uIkcy7iq7ddMbicRPL8VI9dRs3k7NY3lju8hOO89oTRGu8oOLxHHs4zK6j6ipiHTHXt0i5saKMsgrVs1e0/wCLeuYHaZrmmsYHYhdy7gPAcJ0v2cn/APOw/c2Iz/zrD9Zf/HUicszP0rc60xijX22WIib7FIiICIiAiIgIiICIiAiIgIiICIkfGaQrpGbsB2DizdwHEwIGsOjTYodBnZWDuHF15r48x/8AZqLYuZvSGslj7q/ul7dxc/QTEYbDh7ACxVnzyJybabLPIg8eBmZzOJ17yV8+17jcjp/xZEsxktbTv7oJ+A9TMnbovELnsjDt35MpPlkfnLNmCvy6zqP2awB8TMaa687acWj0gvUle+1szyRd+fjMVpPSrWdUdVBwUfWScbhGXPqnx971MxFs836hJEe0W2ZrVvXW/AgJktuHzLGogKyk7yUf6HPymJ6EnfkdkHInln2eMoeqa/47F5yT+mbz8nikft2bV/WzDY0fdPlYPfpcbFieXMd4zEzE+fOjZGDoWVlOauhKsp7iN4m76se1Aps147rDcBilXf8A+ZVH+pR5TWZjpkS3RetiqyMrowBVlIYMDwIIlyAiIgIiICIiAiIgIiICImK05pBl2a6zlZYCSw41oNxbxPAefZAt6V07sk10gNYPec70q8e1u6YF6ySWYl3PFm3k/kO4SYmGCjIDIeufeTzMt2LAhOkxOmMUajQy8RfWfHI7x5jMeczdgmv6xb2w69tufoI8jdS4YAjgRmJDxHCZLA4AvUuRyIHPgZQ+hbG3dUDtJ/KYefjZItqI208WamtzLWcVzjR2qjYpgSuzVzsIyJ7l7flNuwurVanN/vG7DuX05+cq1h0n9npOzkHbqVjs7T5D6TvD+PmZ3l/hk5uo1j/rQ9YcPXtiqnJKKM1UAZ7bfp2MeZJ3eUxf2FR3+MlmUPNiIiI1DNmZmdyidGo/RXLsyEs36NrYZqMvDMSRZLAs2T3cxPXi5oDTt+j3+7ZmoJO3hnI2Dn+kh/Qbw3HPeOzq+g9P04yvbqbudG3PWfwsPrwM5LaocfXskXB6QuwdotqbZcbj+GxeaOOY+UDu0TFat6wV42hbE3H3bEPGtxxU93YeYmVgIiICIiAiIgIiICalXielstt4h3Kp/AnVXLx3n/FM/pzFmrD3OPeWttn+IjJfiRNXwq7Cqo4KoX0EDIF5HsMp6SW2eBRYZgNMb8ThR3uflM47TB39bHUjsrz9WP5QOlaLXKtfCTJHwIyQeEkQPGbLedwG8znesGlPtFpI/o16tY7ubef5TYdb9L7C9Cp6zjN8uS9nn8pphgUGUPKzKHgRrJFskmwyLYYFtLtk9x4/nKr0DDKR7DLtb5qPSBM1H08cHjFDEim4im0csyepZ4g7vBjO1T510inWPYRO2alaY+04LDuxzsCCuwnizp1Sx8cs/OBnonm0IzgexEQEREBERAwWuNuVCL+suqXxAO2R6LMCLJlNdrN+FX95Y/8AKhH/ADmDDwJPSSk2SxtzwvAuM8xmEG1jx+zWg+JP1kwvI+gV2sbYezYH+kQOlYYdUeEt6Qxq01s7cFG4fiPIDzl6obhNM1s0t0lnRqepXx/abn6cPWBhMXiWsdnY5sxJP5SwZ6TKTA8MtWGXCZHsaBZsMi2GX7GkWwwLFhlWGbcfGWrDGFbefCBZ0kOB8RN19kWkv6zSTw2Ll8+q3xC/zTS9I+74ETI+zjF9HpBOQsqtrPfnk4HqggdqDyoPLFaMeA8+EujDt3esCsPKhZKRQe2XBUIHoeVQBEBERA1DXhvvsIOWxij6GkfWYMPNo110a1laWoCz4fbJUby1bZdIB3jZU/4Zp9dwYAgggjMEcxAk7c8LyztRtQLhaV6opnibj+3l6ASMWmQ1ITOy1v3jQNv09pP7PSSPfbqp4ni3lOes0yWsOlOnuJB+7Tqp4Di3mfpMUTAEzwxKGaB47SNY0rseRrGgUWNItjS7Y0jWNAtWNKMO3W8jKbGlFL9cefygXcf7h8vnLWrOI2MbhW7LlHqCv1lzFnqt4GYzR1mWIw5/f0/71ED6Bw2kCvevZ+Uy1VwYZjePlNTF8yWhrybMhwIO15cDAzsREBERAREQE0nWLVJq2a7CrtIxLW4cbiDxL0/VefKbtEDk1OIDjMHPeQeRBHEEcj3Svam86c1RqxJLrnTfl/SoB1uzpF4OPj3iabpPQ+IwuZtTarH9vVm1eXa44p57u+BH2pd0Zi+jocD3rGcZ9gz3n6SMlgYAggg8CDmDPFGQygV5zzOUlpQ1kCpmlh3nj2Sy7wDvI7vPXeR3eB5Y8jWNKneR7HgUWNLdTdZfGeWNLKP1h4iBPxB6reBmIwR++o/v6T6Opk/F4kKD25cJk9QdSr8datuzsYWts+lcbrGHJB+lkefDdA6DhdqxgqAsx5D5num46M0cKVy4uctpvoO6NG6KroXJBvPvMfebx/KTICIiAiIgIiICIiAiIgYPSepuGuJYKabDxsoIrJPaw91vMTWcdqRiq8zW1eJX/IsHdkc1b1E6FEDjeNZqTlcllB4DpVKqe4N7p8jLXTA8CCO0HOdoZQQQQCDxBGYMxWJ1TwdhzbDU59qoEP8ApygcnayWXsnTrfZ3gjn1LF/hvtGXlnlIdns2wu/JsQPC0HL1UwObvZLDvOjn2ZYb9biv8yr/ANJWvswwm7NsSfG1Rn6LA5a7yO7zsdfsuwHNLW8cRb8gcpMp9nuj1/6atv7zaf5mBwW/Equ9mVR2kgSZorQGKxZH2ei2xTkRZslKsjz6Q5KfImfQOE0DhqcujopQjgVqQH1yzk+BzLVj2OKjCzHOLjxGGrBFYP7xzvs8sh4zpVVSooVQFVQFVVAAUDcAAOAlcQEREBERAREQP//Z"/>
          <p:cNvSpPr>
            <a:spLocks noChangeAspect="1" noChangeArrowheads="1"/>
          </p:cNvSpPr>
          <p:nvPr/>
        </p:nvSpPr>
        <p:spPr bwMode="auto">
          <a:xfrm>
            <a:off x="143608" y="-144463"/>
            <a:ext cx="281354"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24580" name="AutoShape 4" descr="data:image/jpeg;base64,/9j/4AAQSkZJRgABAQAAAQABAAD/2wCEAAkGBhIQERAUEhIQEA8QEA8QEBAPDw8OEg8VFRUXFBQQEhUYHCYeFxkkGRQVHy8gIygpLCwsFR4xNTAqNSYrLCoBCQoKDgwOGg8PGiwgHyU1LCkvLSopLS8tLywsNDUpLCwsLyksKSwqLCwsLCwsLykqLDUpKSwsKSwsKSwpLCwqLP/AABEIAMwAzAMBIgACEQEDEQH/xAAcAAEAAQUBAQAAAAAAAAAAAAAABAIDBQYHAQj/xABEEAACAgACBgcFBAYJBQEAAAABAgADBBEFBhIhMUETIlFhcYGRBzKhscEUI1LRQlNiY3KSMzRDc4KTorLCRFSD0uEl/8QAGgEBAAMBAQEAAAAAAAAAAAAAAAMEBQIBBv/EACQRAQACAgEEAgMBAQAAAAAAAAABAgMRBBIhMUEyUQVxkSIj/9oADAMBAAIRAxEAPwDuMREBERAREw2nNZ68N1AOlvIzFSnLLsLn9ETm1orG5dVrNp1DME5bzuA3knlMHj9csPUSFJvcfo0jb9W90es1bF334s/esWX9TWCK18fxecqTRbgblCjs3CUb8uZ+ELtOLEfOU+/XPEvn0dVVQ5GxmtbxyAAHxmOxOnsYeOJ2O6upB885RdQy8j5b5icTiJVnNknzMrMYsceIXcRpnE/93iMx2Mo+GUsjXHGVndiXbusWtx8gZjMTiZisTiZ7W1/uf68tWv1DoGh/avkwXFVrsnd01We7+JOzvB8pu2i9Y8Nit1N1bt+ANk/8p3zg+EwhsOZ4TY8JoNWAJGRXeGGasp5MrDeDJ45Vq+e6CeNFvHZ2eJo+qmtjrauFxLdJt7sNiDltORv6G39rLgeeXbx3iX6Xi8bhSvSaTqSIiduCIiAiIgIiICIiAiIgIiIGH1o0ycNV1N99p6Okcd54tl2DjNWpwdOGXbxVqqzdYqzdew8y3M+Exmv2szpjGWvLaqrFauRmayd7Mo4bR3b/ANkTFavarWY0m612FZbe56z2kccieA5ZzKz5Ym/3ppYcfTT622HEe0DDJuqrscDhkFrX475AfX/P+wOX95v/ANs2DD6pYVBkKVbvfNz6mV2atYY/2NfkuUr2yXlLEUhrg1vrf3ldPRh8JbvurvByIJ7veEy+J1Jw7e7t1n9lsx6NnMPitSLF312K+XDMGtvrIZvPtNXp9NW0gxRip4j498t4PBFyCZlMdoa8sosptJQ+8lbWbQ7M1zHGZDRV1CuEsV62JyHSApv+kljJExr25mmp2uaP0cFG+SMRjQnDhJOnaxQFKnNG+B7Jp2kNI555RNZ3qXsWjXZd03izxUkEMGRhxVlOasPOdn1W0z9swmHu3BrKxtgbwrr1XH8wM4HfftJ39vhOoexjG7WDtr/VXtl4Oob5ky9xNxOlHk9426DERNBRIiICIiAiIgIiICIiAiIgcN10Q/b8R29Jl+U6dorBCumpBwWtR8N81D2maGNeJrvA6l2yCQNwdeIPiMj5Gb/Sm4eAmTOP/paJaM3/AMV0tdHKWrkzo5Q6TqcaOLoTJLDrJrrI7iVL0T1sisJjtJ6PS5SrqCD6jvB5TJsJYtEqT2WIlz/TONZKDS52nqtCAniy5ZqfQiavZnNp10pyuU/iQeoJGfplNYslvHbcPLQpw3AidF9iNn9dXkDS3rtD/jOdYbi3lOh+xJTtY88vuB5jbP1EvYPnCnm+MuqxETRUCIiAiIgIiICIiAiIgIiIGP0/o1MRh7UcZ5oxU81YDNWHfnGEOaIe1VPwk8iYnRzZVqOajYP+E7P0lbL2tEpqd6yyGUsWCVdJLbvOL2jTqsSsWSPZL7tIzmUMkrVFh5Ytl9zI9plGyzDR9e/fp/hf5iahYZ03SeAqtINiByoIGeeW/ju8phMfomhwR0aqeRUZETumWK9pSdE2aXhj73gJ072I1fc4x+29FHeAgPzYzl9g2OlHNTs/HKdo9kuj+i0bUxGRvey7xUnJD/KAfOa/Hjdts7POq6bnERL6iREQEREBERAREQEREBERATCjqvavY5YeDANn6lvSZqYjSybNqNydCh8VO0vwLekq8r4dX0nwfLT3pJS1ksdJKS8zpyrUUVu8su0M8tM0r3umrVSxka55dseQsRbK8ymrCJirJhMXiAuZPBQSfSZDF3cZqOs+PyXYB3vx/hH5mcVr12isJ99FZmWL0Xo58dikpTMG+05kcUXeXfyXOfR2Ewq1VpWgCpWioijgFUZADyE0f2V6mHC1fablK4m9clVh1qaicwpHJmyBPkDwm/T6fBTpqwc1+qSIiToSIiAiIgIiICIiAiIgIiICQdM07VTEb2rysHfs8R5jOToInN69VZrPt1W3TMS1cWZzwvLeIr6J3r/Cc170Pu/UeUtm6fNW3WZiWxERMbheLS29ksvfI1uIkcy7iq7ddMbicRPL8VI9dRs3k7NY3lju8hOO89oTRGu8oOLxHHs4zK6j6ipiHTHXt0i5saKMsgrVs1e0/wCLeuYHaZrmmsYHYhdy7gPAcJ0v2cn/APOw/c2Iz/zrD9Zf/HUicszP0rc60xijX22WIib7FIiICIiAiIgIiICIiAiIgIiICIkfGaQrpGbsB2DizdwHEwIGsOjTYodBnZWDuHF15r48x/8AZqLYuZvSGslj7q/ul7dxc/QTEYbDh7ACxVnzyJybabLPIg8eBmZzOJ17yV8+17jcjp/xZEsxktbTv7oJ+A9TMnbovELnsjDt35MpPlkfnLNmCvy6zqP2awB8TMaa687acWj0gvUle+1szyRd+fjMVpPSrWdUdVBwUfWScbhGXPqnx971MxFs836hJEe0W2ZrVvXW/AgJktuHzLGogKyk7yUf6HPymJ6EnfkdkHInln2eMoeqa/47F5yT+mbz8nikft2bV/WzDY0fdPlYPfpcbFieXMd4zEzE+fOjZGDoWVlOauhKsp7iN4m76se1Aps147rDcBilXf8A+ZVH+pR5TWZjpkS3RetiqyMrowBVlIYMDwIIlyAiIgIiICIiAiIgIiICImK05pBl2a6zlZYCSw41oNxbxPAefZAt6V07sk10gNYPec70q8e1u6YF6ySWYl3PFm3k/kO4SYmGCjIDIeufeTzMt2LAhOkxOmMUajQy8RfWfHI7x5jMeczdgmv6xb2w69tufoI8jdS4YAjgRmJDxHCZLA4AvUuRyIHPgZQ+hbG3dUDtJ/KYefjZItqI208WamtzLWcVzjR2qjYpgSuzVzsIyJ7l7flNuwurVanN/vG7DuX05+cq1h0n9npOzkHbqVjs7T5D6TvD+PmZ3l/hk5uo1j/rQ9YcPXtiqnJKKM1UAZ7bfp2MeZJ3eUxf2FR3+MlmUPNiIiI1DNmZmdyidGo/RXLsyEs36NrYZqMvDMSRZLAs2T3cxPXi5oDTt+j3+7ZmoJO3hnI2Dn+kh/Qbw3HPeOzq+g9P04yvbqbudG3PWfwsPrwM5LaocfXskXB6QuwdotqbZcbj+GxeaOOY+UDu0TFat6wV42hbE3H3bEPGtxxU93YeYmVgIiICIiAiIgIiICalXielstt4h3Kp/AnVXLx3n/FM/pzFmrD3OPeWttn+IjJfiRNXwq7Cqo4KoX0EDIF5HsMp6SW2eBRYZgNMb8ThR3uflM47TB39bHUjsrz9WP5QOlaLXKtfCTJHwIyQeEkQPGbLedwG8znesGlPtFpI/o16tY7ubef5TYdb9L7C9Cp6zjN8uS9nn8pphgUGUPKzKHgRrJFskmwyLYYFtLtk9x4/nKr0DDKR7DLtb5qPSBM1H08cHjFDEim4im0csyepZ4g7vBjO1T510inWPYRO2alaY+04LDuxzsCCuwnizp1Sx8cs/OBnonm0IzgexEQEREBERAwWuNuVCL+suqXxAO2R6LMCLJlNdrN+FX95Y/8AKhH/ADmDDwJPSSk2SxtzwvAuM8xmEG1jx+zWg+JP1kwvI+gV2sbYezYH+kQOlYYdUeEt6Qxq01s7cFG4fiPIDzl6obhNM1s0t0lnRqepXx/abn6cPWBhMXiWsdnY5sxJP5SwZ6TKTA8MtWGXCZHsaBZsMi2GX7GkWwwLFhlWGbcfGWrDGFbefCBZ0kOB8RN19kWkv6zSTw2Ll8+q3xC/zTS9I+74ETI+zjF9HpBOQsqtrPfnk4HqggdqDyoPLFaMeA8+EujDt3esCsPKhZKRQe2XBUIHoeVQBEBERA1DXhvvsIOWxij6GkfWYMPNo110a1laWoCz4fbJUby1bZdIB3jZU/4Zp9dwYAgggjMEcxAk7c8LyztRtQLhaV6opnibj+3l6ASMWmQ1ITOy1v3jQNv09pP7PSSPfbqp4ni3lOes0yWsOlOnuJB+7Tqp4Di3mfpMUTAEzwxKGaB47SNY0rseRrGgUWNItjS7Y0jWNAtWNKMO3W8jKbGlFL9cefygXcf7h8vnLWrOI2MbhW7LlHqCv1lzFnqt4GYzR1mWIw5/f0/71ED6Bw2kCvevZ+Uy1VwYZjePlNTF8yWhrybMhwIO15cDAzsREBERAREQE0nWLVJq2a7CrtIxLW4cbiDxL0/VefKbtEDk1OIDjMHPeQeRBHEEcj3Svam86c1RqxJLrnTfl/SoB1uzpF4OPj3iabpPQ+IwuZtTarH9vVm1eXa44p57u+BH2pd0Zi+jocD3rGcZ9gz3n6SMlgYAggg8CDmDPFGQygV5zzOUlpQ1kCpmlh3nj2Sy7wDvI7vPXeR3eB5Y8jWNKneR7HgUWNLdTdZfGeWNLKP1h4iBPxB6reBmIwR++o/v6T6Opk/F4kKD25cJk9QdSr8datuzsYWts+lcbrGHJB+lkefDdA6DhdqxgqAsx5D5num46M0cKVy4uctpvoO6NG6KroXJBvPvMfebx/KTICIiAiIgIiICIiAiIgYPSepuGuJYKabDxsoIrJPaw91vMTWcdqRiq8zW1eJX/IsHdkc1b1E6FEDjeNZqTlcllB4DpVKqe4N7p8jLXTA8CCO0HOdoZQQQQCDxBGYMxWJ1TwdhzbDU59qoEP8ApygcnayWXsnTrfZ3gjn1LF/hvtGXlnlIdns2wu/JsQPC0HL1UwObvZLDvOjn2ZYb9biv8yr/ANJWvswwm7NsSfG1Rn6LA5a7yO7zsdfsuwHNLW8cRb8gcpMp9nuj1/6atv7zaf5mBwW/Equ9mVR2kgSZorQGKxZH2ei2xTkRZslKsjz6Q5KfImfQOE0DhqcujopQjgVqQH1yzk+BzLVj2OKjCzHOLjxGGrBFYP7xzvs8sh4zpVVSooVQFVQFVVAAUDcAAOAlcQEREBERAREQP//Z"/>
          <p:cNvSpPr>
            <a:spLocks noChangeAspect="1" noChangeArrowheads="1"/>
          </p:cNvSpPr>
          <p:nvPr/>
        </p:nvSpPr>
        <p:spPr bwMode="auto">
          <a:xfrm>
            <a:off x="143608" y="-144463"/>
            <a:ext cx="281354"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24586" name="AutoShape 10" descr="data:image/jpeg;base64,/9j/4AAQSkZJRgABAQAAAQABAAD/2wCEAAkGBg8QDhAQDw8QDw8QEA8QDw4PDxAQDRAOFxAXFBQQFBIXGyYeFxkmGRISHy8gIycpLSwtFSAyNTAqNSYrLCkBCQoKDgwMFQ8PFyscFx0qKTQpKS4sNSkpLCkwKSk1NSksKSkpLCk1KTYpNTUpLCkpKSkpKSk1LCkpKSkpKSkpKf/AABEIAMIBAwMBIgACEQEDEQH/xAAbAAEAAgMBAQAAAAAAAAAAAAAABAUCAwYBB//EAEUQAAIBAgIFBQ0GBQIHAAAAAAECAAMRBBIFITFRcRNBYZGxBhQiMlJyc4GhsrPB0QcjJDRCdDNjg5LhQ2IVU4KjpPDx/8QAGgEBAAMBAQEAAAAAAAAAAAAAAAEDBAUCBv/EAC0RAQEAAQIEAgkFAQAAAAAAAAABAgQRAyExUTOBBRIjJDJxkbHBFEFCUmET/9oADAMBAAIRAxEAPwD7jERAREQEREBERAREQEREBERAREQEREBERAREQEREBERAREQEREBERAREQEREBERAREQExdwNpA4m0ylbpNvCA3D5/wCIE7vhPKX+4T3ll8pesShq1VVSzEKo2sxsAOkzQulKB2V6R/qJ9Z7mFvSItk6um5Rd46xPcw3ic4MZSOypTPB0+szWop2Mp4EGPUsN46GJQAzK56Z52SvYlFnbeesz3lm8pusxsLyJSDEP5bf3Ge99P5bdcbC6iU3fdTyj7J6MbU8o9Q+kbC4iVHf9TyvYJ7/xCpvHUI2FtEqxpF/9p9Un4XECoiuNjAH/ABIG2ImurXVfGIHb1QNkSvq6U8getvpIxxlQ/qPqtAuYlQMZU8o9Q+kyGNqeV7B9IFrErO/nG1h1CbcDpNajFNWZRfiL2v2dcCdERAREQEREBERASr0ifvP+kfOWkqdIH7w8B2SYKPuna2DrcFHXUWcAjzue7B7YKp0tTH/cB+U4BGne9Gz2WV/38RztV8c+ScjyRTaQKbyRTebsoyLKlUkqnWO89crKbyVTeUZYi0pYhvKbrMlU8S3lN1mVdN5JpvM2WE7J3vdZpiG8o9c3JWO+QKbyQjynLCdj18u9TVqGbA0io03K0puE7H/XP+1+rdPDPFM9Mo4mMk5NWmzyyz2t35C7RxEsNB/laPTTU9YvK8bRxEsdCflMP6Gl7gmauiiaU0k4qcmng2ALNz3OwDqlcarbzM9KN+IqcKfYZGzwNwqtvnvLtv8AYJozxngSO+G3+yenSGVSWAFucSNnkPTDfh6vmfMQIWlO6baqazv5pI7ga7PjKhY3PIN8RJyM6r7OvzdT0DfESB9EiIkBERAREQEREBKjHH7xvV2CW8psWfvG4yYOb7tm/Bnpq0x2n5TgQZ3Xd034VBvrL7jzhJ9F6OnsPO/hzdT4nk3I0kI8hqZtRpusZk+m8k03lejyTTeU5RCxpvJVN5W03kqm8oygsabyTTeV9N5JpvKMohPRpvVpCR5vRpTYhMVpskZGkhdky8ecmvSeJfkEyz0OLYXD+ho/DEqqxsjHcrH2S40YLYeiP5VP3BMddNzumntiX4U+wyHyk3d0VS2KfzU7DK3lxAmcpHKSHy4jlxAmcpI2k3vh63mHtEw5cTVjKl6Fb0Z95YHMmdT9nJ/F1PQN8RJyhM6r7OfzdT0DfESB9GiIkBERAREQEREBKXE+O3nHtl1KOqfCbzj2yYOV7vW+5ojfVJ6kP1nEzsu79vAoD/dUPsX6zjZ9J6Pnu883M1PiUmStMYm5nSUeSEeQVab0eeLBPpvJVN5XU3kmm8pyiFlTqSTTeVtN5KpvKMsRZU3khHlfTeSabyjKITkaTaewcJWU3llS8UcBMWonKNej+O/JhjDalUO6nU9wy+wQtSpjcie6Jz+kT9xW9DV+GZ0dEWVR0DsmGuk4TuxrZcWfMT5yj77lh3f1LYz+mvaZzXLwLXvuO+5VcvHLwLXvubFr5qdcfyT76ym5eS8DVumI9A3xEgQiZ1X2cfnKnoG+Ik5MmdX9m5/GVP27/ESB9IiIkBERAREQEREBKJtp4mXhMopMHH937a8OOiqfan0nIzqe75vvaI3U2PW/+Jy0+m0M93x8/vXL1HiUiIm1Q9matNc9BkCVTeSKbyCjSRTeV2CfTeSqVSV1N5JpvKcsULKm8k03ldTqSVTeUZQWNN5cUfFXgOyc/TedBR8VfNXsnO1U5Rs0nxVo0p+Xrehq/DM6cCcxpP8AgVfRsOsWnUTn10Hy77Rz+NHol7TOVzzrPtFS+NHo17TOW5KBhnjPMuSnvJQMM8n6JbViP27fESQuSk/RiWXEft2+IkCKTOr+zb85U/bv8RJyZnV/Zt+cqft3+Ikmj6VERPIREQEREBERAxqHwTwPZKKXlUeC1tx7JSSYOG7u2/E0xuoj2u05qfVMVoyhVN6tJHNrXZQWtuvt5zIb9y2DP+gB5rVF7GnZ0+vw4fDmFl5MXE0+WWVsr5vE+gP3FYQ7BUXhU+oMjVO4OgfFq1V45G+QmqekODe88lV02biInXv3AeTiP7qX0aRqncHXHi1aR451+Rlk1vAv8vu8XgcSfs5oGbkaW9TuKxY2Cm3m1APeAmhu5jGL/oMfNam3Y0s/UcLLpnPq83hZ9qjI8k03mB0TiV20Kw/psewTzk3XxlZfOUjtjfG9K8XGzrE2m8lU6kradSSqbyvLF5WKPOopeKvmjsnH06k7FNg4DsnK1s29XzbdJ1yR9J/wX6co63A+c6icxpD+Hbe9AdddB85085tb3zru5o5sZ/TX5znu9eidh3UUc2KbzU+cqe9IFL3r0R3r0S670jvSBS969E30KOWniD/Ib30ln3pMMTRy0K5/lH3lgcwTOr+zU/jan7d/iU5yRM6z7NPztT9u/wASnJH0yIieQiIgIiICJDxGkQupRmPPrsOuaaWmQ2xbgGxKuCL7oFlNbUEO1VPqF5GGlU51YeoH5zYNI095HFW+kDI4Gn5PUSJgdHJ0j1zYuMpn9a9YHbNi1AdhB4EQIh0WvMx9hmB0XubrH+ZYRJ3FYdGPzFT1iYHR9TcDwIk7EY1U1bTuHzM0jSg51PXHMV1VgrFWIDDmMxFRfKHWJG0tVDViwuLhdvCQKourDerD2SRdCe3mzuWxaNgMLdluKFNSCR+lcvylrkpnmQ+oGRuKNqKnaqnioM0to2gdtGn/AGKOydCcHTP6R6tUwOj6e4jgTPUzs6VFxl6xzp0PQ/5YHAsPnJkszoxeYsOo/KYHRe5/Z/mTc7l1u6JjJ0myox3ir01sKP8Ayac6aVv/AAcFkLPqR1fKBbMym63O4NY8VHNcGynivTkdPLfEv5qdhkDk5aaYW+JqcKfYZEyQI3Jxyck5IyQI3JyNpNbYev6M+8JZZJD00tsLW9GfeEDhjO0+zLAua1Wva1MUzSvvcsrWHALr84TjsPh3qOtNBmd2CqBzsdk+16K0amGoJRpjwUFr87NtLHpJuYolxESAiJpxGKVBrOvmHOYG1nAFybCVuKxpbUNQ9p4zTiMWW1k2A5uYSLiqpVCQQDsBILaydWobZIU8RmL6hZNVwbkm1zqExpVkWkpCFVNsqqAWN9nrPTNFamAiUtQV9TA+Pa+Y2UdO3mE2MuaqFNgqDMBfxjsHg7hqkjYFpqxAYh6lzsuQLW5tgHaZ4tAZeTSrrXLnNznIJ13PMTrmtH1vVbMAoICnaAPGOUb9UxzFKZJ/iVCbKV2sdSrZegC8CXyTM6kOuQZswFiWbZa+4fKK1N7rlUWzeETzLt1dPN65ErUgEp0RYk2BGzwRrLWG0areubHJNZQL2QFjZrDcosOeBvD1A9spCBb5rsLtfYOr2z1Mc5D3zqFJGtjdgNpHRNVCsxqVNbZVsoB1C+02382uY0se3JNULA62KlhlXLsXpt7dcgb6RzIr+EuYXCsBmt/72zGnVVs1m1KSpJBABG3XMamOYU0JCMxyDwvBFztNtvqmb1VzBOT8F89yDYDUSeJN+2SMTkZc10K2vmNrW33MNgl8keqZ1aNMrlZCFFjbmsNY9Wqe06dJ+Tq3awJZARa52BrdnGBhRwwpoqIuVFFlUDUBPajZQTYmwvZVLMeAG0z1qYexWsLB7m19ZX9J6L26pnyLllYVFyZSbAg5idhvuteBE0IuJrVlr1CcPQTNyeGJHK1CVK56o/SNdwv/ANPT3lPQoVM7Z7ZLKFFtd+ck9U38gN0jYWMSvCHmZh6zMgX5nPrsY2E6JBbEuoJLLYAkkjYBM9F48V6K1ALBi4HBXK39kgVWksG5rVXynIFTwtQGw3tvkLJOl0h/BqeaZzckeZIyz2e3gY5ZA08PwtbzPmJY3lLghXxOPq4Y2bDjXUDAAKllI1gX1tYW3E7tQbe4zQ/IqMQ6jlX107jWlMi3WQeq3TO6wmJWogdSCDfWNYuDY6+IMgHQYbVUqMV51TwQRuvLGhQWmiogCqoAVRsAijZERIGvEMwU5Rc6rAbdsq3XXdke+8g9tpcRAoalKk1s3MbgHZfpHPFTCq9vDNgb2uQG3X3y9Kg7RfjNTYOmf0L1ASRTvhCWUhxYX1CwJPHbbo55j3m4fMAoU62sLs7bBc7gJbNo6nuI4MZgdGDmdhxsY3FV3nlQqoZb31qfDvvvvmpaDMigg0gDfKDdsvMCeY8JcHAVBsqA8QR85icNWHMrev6iNxUsb1hbmTXZd51AseboG6equQ1HbKqkg313OrxmJ7BLJkqDbSvwsewzVUC7HpnaDrU2uNh1iNxW00K0G1MmosMpvUsddyfKnuIU8kgsV1oCijOxHkX9W3ok6pTovYNrAINtouNkVcKj2u5sDe2wE819454ETEfxKQJFrkgWuxe2ojcBfbM0p/fZ2UWVcqG+sk7T0bvXJFTBklSKgABuQNRbcCeYds8q4J2sAQFJ8M7WK7hx3wNTs1V7bKKWLMDrqNfxAd19s14qqzHk0JVrA5gPBRM1rDpte3CSnWoihaaDVZVU6lA3ma8Szasqm7ar21KPKMCK4BPJU7BR/F1bEIJsDvPzma0hUPJiwooPvCDaxBFqQ4iSKBRStPKzMQSz85sNbMeoRWdEWygBSxNudqjHtvJGGOxLEgLcM9wCD4gsfC9kxq4hwVpo7BiB4R12RSASen5zBVyAuwvUcC6qdpA1Is9VeTDMQWZmBIGs5jYBF6NggSe/nNUIpBIs1QEahT16gd5NhN9HFOaoSwICkuR+nyRxN+oSJTU0l1kM7G17XLMScqjoF+2Z8quFw7PUN3N2c+VUPNwHygaNM4kVa9LBK2U1STVI2imq5io6bD2idFRoqiqigKqgKqjYABYCVPc/onkwa9UXxNbW5O1FJuKY3c1+ngJczyE1th0O1FPFRNkQIzaNpH9A9Vx2TU2h6R5mHBj85OiBWtoNOZmHGxmzRmiUocoV1vVfPUcjWTawHAAe075OiAiIgIiICIiAiIgIiICIiAiIgYtTU7QDxAM1NgaZ/QPVq7JviBEbRic2YcGPzmB0ZudhxAP0k6IFecDVGxweNx9Z4aNYcwbgR85YxAqy1QbaR9Qv2TW1RP1U7W2XFrHZzjpMuIgUuWixBtrF7G97X1Ge970ywbMbgEC+wX2m2/mlq1BDtVTxAmttH0j+kDgSOySK8YZc/KFwcqkKNgXym421Sv0cO/cRypv3thz4AOypW234DUerpl2+ikIIu4uLam+om/B4RKVNadNQqILKB29J6YG6IiQEREBERAREQEREBERAREQEREBERAREQEREBERAREQEREBERAREQEREBERAREQEREBERAREQEREBERAREQEREBERAREQEREBERAREQEREBERAREQEREBERAREQEREBERAREQP/Z"/>
          <p:cNvSpPr>
            <a:spLocks noChangeAspect="1" noChangeArrowheads="1"/>
          </p:cNvSpPr>
          <p:nvPr/>
        </p:nvSpPr>
        <p:spPr bwMode="auto">
          <a:xfrm>
            <a:off x="143608" y="-144463"/>
            <a:ext cx="281354"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33" name="Text Box 14"/>
          <p:cNvSpPr txBox="1">
            <a:spLocks noChangeArrowheads="1"/>
          </p:cNvSpPr>
          <p:nvPr/>
        </p:nvSpPr>
        <p:spPr bwMode="auto">
          <a:xfrm>
            <a:off x="95710" y="173350"/>
            <a:ext cx="293077" cy="314325"/>
          </a:xfrm>
          <a:prstGeom prst="rect">
            <a:avLst/>
          </a:prstGeom>
          <a:solidFill>
            <a:schemeClr val="bg1">
              <a:lumMod val="65000"/>
            </a:schemeClr>
          </a:solidFill>
          <a:ln w="9525">
            <a:solidFill>
              <a:schemeClr val="bg1">
                <a:lumMod val="85000"/>
              </a:schemeClr>
            </a:solidFill>
            <a:miter lim="800000"/>
            <a:headEnd/>
            <a:tailEnd/>
          </a:ln>
          <a:effectLst/>
        </p:spPr>
        <p:txBody>
          <a:bodyPr>
            <a:spAutoFit/>
          </a:bodyPr>
          <a:lstStyle/>
          <a:p>
            <a:pPr algn="ctr">
              <a:spcBef>
                <a:spcPct val="50000"/>
              </a:spcBef>
            </a:pPr>
            <a:r>
              <a:rPr lang="en-US" altLang="ja-JP" sz="1400" b="1" dirty="0" smtClean="0">
                <a:solidFill>
                  <a:schemeClr val="bg1"/>
                </a:solidFill>
                <a:latin typeface="HGP創英ﾌﾟﾚｾﾞﾝｽEB" pitchFamily="18" charset="-128"/>
                <a:ea typeface="HGP創英ﾌﾟﾚｾﾞﾝｽEB" pitchFamily="18" charset="-128"/>
              </a:rPr>
              <a:t>Ⅰ</a:t>
            </a:r>
            <a:endParaRPr lang="en-US" altLang="ja-JP" sz="1400" b="1" dirty="0">
              <a:solidFill>
                <a:schemeClr val="bg1"/>
              </a:solidFill>
              <a:latin typeface="HGP創英ﾌﾟﾚｾﾞﾝｽEB" pitchFamily="18" charset="-128"/>
              <a:ea typeface="HGP創英ﾌﾟﾚｾﾞﾝｽEB" pitchFamily="18" charset="-128"/>
            </a:endParaRPr>
          </a:p>
        </p:txBody>
      </p:sp>
      <p:sp>
        <p:nvSpPr>
          <p:cNvPr id="35" name="Rectangle 3"/>
          <p:cNvSpPr txBox="1">
            <a:spLocks noChangeArrowheads="1"/>
          </p:cNvSpPr>
          <p:nvPr/>
        </p:nvSpPr>
        <p:spPr>
          <a:xfrm>
            <a:off x="96417" y="557832"/>
            <a:ext cx="4689898" cy="889000"/>
          </a:xfrm>
          <a:prstGeom prst="rect">
            <a:avLst/>
          </a:prstGeom>
        </p:spPr>
        <p:txBody>
          <a:bodyPr/>
          <a:lstStyle/>
          <a:p>
            <a:pPr marL="342900" indent="-342900" eaLnBrk="0" fontAlgn="base" hangingPunct="0">
              <a:lnSpc>
                <a:spcPct val="120000"/>
              </a:lnSpc>
              <a:spcBef>
                <a:spcPct val="20000"/>
              </a:spcBef>
              <a:spcAft>
                <a:spcPct val="0"/>
              </a:spcAft>
              <a:defRPr/>
            </a:pPr>
            <a:r>
              <a:rPr lang="ja-JP" altLang="en-US" sz="1300" kern="0" dirty="0" smtClean="0">
                <a:latin typeface="HGP創英角ｺﾞｼｯｸUB" pitchFamily="50" charset="-128"/>
                <a:ea typeface="HGP創英角ｺﾞｼｯｸUB" pitchFamily="50" charset="-128"/>
              </a:rPr>
              <a:t>３</a:t>
            </a:r>
            <a:r>
              <a:rPr lang="ja-JP" altLang="en-US" sz="1300" kern="0" dirty="0" smtClean="0">
                <a:latin typeface="HGP創英角ｺﾞｼｯｸUB" pitchFamily="50" charset="-128"/>
                <a:ea typeface="HGP創英角ｺﾞｼｯｸUB" pitchFamily="50" charset="-128"/>
              </a:rPr>
              <a:t>．売場のレベルが高い・・・①</a:t>
            </a:r>
            <a:endParaRPr lang="en-US" altLang="ja-JP" sz="1100" kern="0" dirty="0" smtClean="0">
              <a:solidFill>
                <a:prstClr val="black"/>
              </a:solidFill>
              <a:latin typeface="HGP創英角ｺﾞｼｯｸUB" pitchFamily="50" charset="-128"/>
              <a:ea typeface="HGP創英角ｺﾞｼｯｸUB" pitchFamily="50" charset="-128"/>
            </a:endParaRPr>
          </a:p>
        </p:txBody>
      </p:sp>
      <p:sp>
        <p:nvSpPr>
          <p:cNvPr id="19" name="テキスト ボックス 18"/>
          <p:cNvSpPr txBox="1"/>
          <p:nvPr/>
        </p:nvSpPr>
        <p:spPr>
          <a:xfrm>
            <a:off x="235059" y="836712"/>
            <a:ext cx="8642349" cy="1231106"/>
          </a:xfrm>
          <a:prstGeom prst="rect">
            <a:avLst/>
          </a:prstGeom>
          <a:noFill/>
        </p:spPr>
        <p:txBody>
          <a:bodyPr wrap="square" rtlCol="0">
            <a:spAutoFit/>
          </a:bodyPr>
          <a:lstStyle/>
          <a:p>
            <a:pPr lvl="0" algn="ctr"/>
            <a:r>
              <a:rPr lang="ja-JP" altLang="en-US" sz="2800" b="1" dirty="0" smtClean="0"/>
              <a:t>コーナーにアイキャッチを置く事により置く</a:t>
            </a:r>
            <a:r>
              <a:rPr lang="ja-JP" altLang="en-US" sz="2800" b="1" dirty="0" err="1" smtClean="0"/>
              <a:t>へ</a:t>
            </a:r>
            <a:endParaRPr lang="en-US" altLang="ja-JP" sz="2800" b="1" dirty="0" smtClean="0"/>
          </a:p>
          <a:p>
            <a:pPr lvl="0" algn="ctr"/>
            <a:r>
              <a:rPr lang="ja-JP" altLang="en-US" sz="2800" b="1" dirty="0" smtClean="0"/>
              <a:t>誘導する売場の作り</a:t>
            </a:r>
            <a:endParaRPr lang="en-US" altLang="ja-JP" sz="2800" b="1" dirty="0" smtClean="0"/>
          </a:p>
          <a:p>
            <a:pPr lvl="0" algn="ctr"/>
            <a:r>
              <a:rPr kumimoji="1" lang="ja-JP" altLang="en-US" dirty="0" smtClean="0">
                <a:latin typeface="HGPｺﾞｼｯｸE" pitchFamily="50" charset="-128"/>
                <a:ea typeface="HGPｺﾞｼｯｸE" pitchFamily="50" charset="-128"/>
              </a:rPr>
              <a:t>２この様な売場は、日本でもここ１～２年前から出てきている</a:t>
            </a:r>
            <a:endParaRPr kumimoji="1" lang="ja-JP" altLang="en-US" dirty="0">
              <a:latin typeface="HGPｺﾞｼｯｸE" pitchFamily="50" charset="-128"/>
              <a:ea typeface="HGPｺﾞｼｯｸE" pitchFamily="50" charset="-128"/>
            </a:endParaRPr>
          </a:p>
        </p:txBody>
      </p:sp>
      <p:sp>
        <p:nvSpPr>
          <p:cNvPr id="21" name="Rectangle 3"/>
          <p:cNvSpPr txBox="1">
            <a:spLocks noChangeArrowheads="1"/>
          </p:cNvSpPr>
          <p:nvPr/>
        </p:nvSpPr>
        <p:spPr>
          <a:xfrm>
            <a:off x="410666" y="176765"/>
            <a:ext cx="4689898" cy="371915"/>
          </a:xfrm>
          <a:prstGeom prst="rect">
            <a:avLst/>
          </a:prstGeom>
        </p:spPr>
        <p:txBody>
          <a:bodyPr/>
          <a:lstStyle/>
          <a:p>
            <a:pPr marL="342900" indent="-342900" eaLnBrk="0" fontAlgn="base" hangingPunct="0">
              <a:lnSpc>
                <a:spcPct val="120000"/>
              </a:lnSpc>
              <a:spcBef>
                <a:spcPct val="20000"/>
              </a:spcBef>
              <a:spcAft>
                <a:spcPct val="0"/>
              </a:spcAft>
              <a:defRPr/>
            </a:pPr>
            <a:r>
              <a:rPr lang="ja-JP" altLang="en-US" sz="1100" kern="0" dirty="0" smtClean="0">
                <a:solidFill>
                  <a:prstClr val="black"/>
                </a:solidFill>
                <a:latin typeface="HGP創英角ｺﾞｼｯｸUB" pitchFamily="50" charset="-128"/>
                <a:ea typeface="HGP創英角ｺﾞｼｯｸUB" pitchFamily="50" charset="-128"/>
              </a:rPr>
              <a:t>海外進出の</a:t>
            </a:r>
            <a:r>
              <a:rPr lang="ja-JP" altLang="en-US" sz="1100" kern="0" dirty="0" smtClean="0">
                <a:solidFill>
                  <a:prstClr val="black"/>
                </a:solidFill>
                <a:latin typeface="HGP創英角ｺﾞｼｯｸUB" pitchFamily="50" charset="-128"/>
                <a:ea typeface="HGP創英角ｺﾞｼｯｸUB" pitchFamily="50" charset="-128"/>
              </a:rPr>
              <a:t>鍵 ～</a:t>
            </a:r>
            <a:r>
              <a:rPr lang="ja-JP" altLang="en-US" sz="1100" kern="0" dirty="0" smtClean="0">
                <a:solidFill>
                  <a:prstClr val="black"/>
                </a:solidFill>
                <a:latin typeface="HGP創英角ｺﾞｼｯｸUB" pitchFamily="50" charset="-128"/>
                <a:ea typeface="HGP創英角ｺﾞｼｯｸUB" pitchFamily="50" charset="-128"/>
              </a:rPr>
              <a:t>タイ視察レポート～</a:t>
            </a:r>
          </a:p>
          <a:p>
            <a:pPr marL="342900" indent="-342900" eaLnBrk="0" fontAlgn="base" hangingPunct="0">
              <a:lnSpc>
                <a:spcPct val="120000"/>
              </a:lnSpc>
              <a:spcBef>
                <a:spcPct val="20000"/>
              </a:spcBef>
              <a:spcAft>
                <a:spcPct val="0"/>
              </a:spcAft>
              <a:defRPr/>
            </a:pPr>
            <a:endParaRPr lang="en-US" altLang="ja-JP" sz="1100" kern="0" dirty="0" smtClean="0">
              <a:solidFill>
                <a:prstClr val="black"/>
              </a:solidFill>
              <a:latin typeface="HGP創英角ｺﾞｼｯｸUB" pitchFamily="50" charset="-128"/>
              <a:ea typeface="HGP創英角ｺﾞｼｯｸUB" pitchFamily="50" charset="-128"/>
            </a:endParaRPr>
          </a:p>
        </p:txBody>
      </p:sp>
      <p:pic>
        <p:nvPicPr>
          <p:cNvPr id="19458" name="Picture 2" descr="https://fbcdn-sphotos-a-a.akamaihd.net/hphotos-ak-ash3/945029_588773677824119_129998041_n.jpg"/>
          <p:cNvPicPr>
            <a:picLocks noChangeAspect="1" noChangeArrowheads="1"/>
          </p:cNvPicPr>
          <p:nvPr/>
        </p:nvPicPr>
        <p:blipFill>
          <a:blip r:embed="rId2" cstate="print"/>
          <a:srcRect/>
          <a:stretch>
            <a:fillRect/>
          </a:stretch>
        </p:blipFill>
        <p:spPr bwMode="auto">
          <a:xfrm>
            <a:off x="1804164" y="2250249"/>
            <a:ext cx="5508104" cy="413107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descr="data:image/jpeg;base64,/9j/4AAQSkZJRgABAQAAAQABAAD/2wCEAAkGBhIQERAUEhIQEA8QEA8QEBAPDw8OEg8VFRUXFBQQEhUYHCYeFxkkGRQVHy8gIygpLCwsFR4xNTAqNSYrLCoBCQoKDgwOGg8PGiwgHyU1LCkvLSopLS8tLywsNDUpLCwsLyksKSwqLCwsLCwsLykqLDUpKSwsKSwsKSwpLCwqLP/AABEIAMwAzAMBIgACEQEDEQH/xAAcAAEAAQUBAQAAAAAAAAAAAAAABAIDBQYHAQj/xABEEAACAgACBgcFBAYJBQEAAAABAgADBBEFBhIhMUETIlFhcYGRBzKhscEUI1LRQlNiY3KSMzRDc4KTorLCRFSD0uEl/8QAGgEBAAMBAQEAAAAAAAAAAAAAAAMEBQIBBv/EACQRAQACAgEEAgMBAQAAAAAAAAABAgMRBBIhMUEyUQVxkSIj/9oADAMBAAIRAxEAPwDuMREBERAREw2nNZ68N1AOlvIzFSnLLsLn9ETm1orG5dVrNp1DME5bzuA3knlMHj9csPUSFJvcfo0jb9W90es1bF334s/esWX9TWCK18fxecqTRbgblCjs3CUb8uZ+ELtOLEfOU+/XPEvn0dVVQ5GxmtbxyAAHxmOxOnsYeOJ2O6upB885RdQy8j5b5icTiJVnNknzMrMYsceIXcRpnE/93iMx2Mo+GUsjXHGVndiXbusWtx8gZjMTiZisTiZ7W1/uf68tWv1DoGh/avkwXFVrsnd01We7+JOzvB8pu2i9Y8Nit1N1bt+ANk/8p3zg+EwhsOZ4TY8JoNWAJGRXeGGasp5MrDeDJ45Vq+e6CeNFvHZ2eJo+qmtjrauFxLdJt7sNiDltORv6G39rLgeeXbx3iX6Xi8bhSvSaTqSIiduCIiAiIgIiICIiAiIgIiIGH1o0ycNV1N99p6Okcd54tl2DjNWpwdOGXbxVqqzdYqzdew8y3M+Exmv2szpjGWvLaqrFauRmayd7Mo4bR3b/ANkTFavarWY0m612FZbe56z2kccieA5ZzKz5Ym/3ppYcfTT622HEe0DDJuqrscDhkFrX475AfX/P+wOX95v/ANs2DD6pYVBkKVbvfNz6mV2atYY/2NfkuUr2yXlLEUhrg1vrf3ldPRh8JbvurvByIJ7veEy+J1Jw7e7t1n9lsx6NnMPitSLF312K+XDMGtvrIZvPtNXp9NW0gxRip4j498t4PBFyCZlMdoa8sosptJQ+8lbWbQ7M1zHGZDRV1CuEsV62JyHSApv+kljJExr25mmp2uaP0cFG+SMRjQnDhJOnaxQFKnNG+B7Jp2kNI555RNZ3qXsWjXZd03izxUkEMGRhxVlOasPOdn1W0z9swmHu3BrKxtgbwrr1XH8wM4HfftJ39vhOoexjG7WDtr/VXtl4Oob5ky9xNxOlHk9426DERNBRIiICIiAiIgIiICIiAiIgcN10Q/b8R29Jl+U6dorBCumpBwWtR8N81D2maGNeJrvA6l2yCQNwdeIPiMj5Gb/Sm4eAmTOP/paJaM3/AMV0tdHKWrkzo5Q6TqcaOLoTJLDrJrrI7iVL0T1sisJjtJ6PS5SrqCD6jvB5TJsJYtEqT2WIlz/TONZKDS52nqtCAniy5ZqfQiavZnNp10pyuU/iQeoJGfplNYslvHbcPLQpw3AidF9iNn9dXkDS3rtD/jOdYbi3lOh+xJTtY88vuB5jbP1EvYPnCnm+MuqxETRUCIiAiIgIiICIiAiIgIiIGP0/o1MRh7UcZ5oxU81YDNWHfnGEOaIe1VPwk8iYnRzZVqOajYP+E7P0lbL2tEpqd6yyGUsWCVdJLbvOL2jTqsSsWSPZL7tIzmUMkrVFh5Ytl9zI9plGyzDR9e/fp/hf5iahYZ03SeAqtINiByoIGeeW/ju8phMfomhwR0aqeRUZETumWK9pSdE2aXhj73gJ072I1fc4x+29FHeAgPzYzl9g2OlHNTs/HKdo9kuj+i0bUxGRvey7xUnJD/KAfOa/Hjdts7POq6bnERL6iREQEREBERAREQEREBERATCjqvavY5YeDANn6lvSZqYjSybNqNydCh8VO0vwLekq8r4dX0nwfLT3pJS1ksdJKS8zpyrUUVu8su0M8tM0r3umrVSxka55dseQsRbK8ymrCJirJhMXiAuZPBQSfSZDF3cZqOs+PyXYB3vx/hH5mcVr12isJ99FZmWL0Xo58dikpTMG+05kcUXeXfyXOfR2Ewq1VpWgCpWioijgFUZADyE0f2V6mHC1fablK4m9clVh1qaicwpHJmyBPkDwm/T6fBTpqwc1+qSIiToSIiAiIgIiICIiAiIgIiICQdM07VTEb2rysHfs8R5jOToInN69VZrPt1W3TMS1cWZzwvLeIr6J3r/Cc170Pu/UeUtm6fNW3WZiWxERMbheLS29ksvfI1uIkcy7iq7ddMbicRPL8VI9dRs3k7NY3lju8hOO89oTRGu8oOLxHHs4zK6j6ipiHTHXt0i5saKMsgrVs1e0/wCLeuYHaZrmmsYHYhdy7gPAcJ0v2cn/APOw/c2Iz/zrD9Zf/HUicszP0rc60xijX22WIib7FIiICIiAiIgIiICIiAiIgIiICIkfGaQrpGbsB2DizdwHEwIGsOjTYodBnZWDuHF15r48x/8AZqLYuZvSGslj7q/ul7dxc/QTEYbDh7ACxVnzyJybabLPIg8eBmZzOJ17yV8+17jcjp/xZEsxktbTv7oJ+A9TMnbovELnsjDt35MpPlkfnLNmCvy6zqP2awB8TMaa687acWj0gvUle+1szyRd+fjMVpPSrWdUdVBwUfWScbhGXPqnx971MxFs836hJEe0W2ZrVvXW/AgJktuHzLGogKyk7yUf6HPymJ6EnfkdkHInln2eMoeqa/47F5yT+mbz8nikft2bV/WzDY0fdPlYPfpcbFieXMd4zEzE+fOjZGDoWVlOauhKsp7iN4m76se1Aps147rDcBilXf8A+ZVH+pR5TWZjpkS3RetiqyMrowBVlIYMDwIIlyAiIgIiICIiAiIgIiICImK05pBl2a6zlZYCSw41oNxbxPAefZAt6V07sk10gNYPec70q8e1u6YF6ySWYl3PFm3k/kO4SYmGCjIDIeufeTzMt2LAhOkxOmMUajQy8RfWfHI7x5jMeczdgmv6xb2w69tufoI8jdS4YAjgRmJDxHCZLA4AvUuRyIHPgZQ+hbG3dUDtJ/KYefjZItqI208WamtzLWcVzjR2qjYpgSuzVzsIyJ7l7flNuwurVanN/vG7DuX05+cq1h0n9npOzkHbqVjs7T5D6TvD+PmZ3l/hk5uo1j/rQ9YcPXtiqnJKKM1UAZ7bfp2MeZJ3eUxf2FR3+MlmUPNiIiI1DNmZmdyidGo/RXLsyEs36NrYZqMvDMSRZLAs2T3cxPXi5oDTt+j3+7ZmoJO3hnI2Dn+kh/Qbw3HPeOzq+g9P04yvbqbudG3PWfwsPrwM5LaocfXskXB6QuwdotqbZcbj+GxeaOOY+UDu0TFat6wV42hbE3H3bEPGtxxU93YeYmVgIiICIiAiIgIiICalXielstt4h3Kp/AnVXLx3n/FM/pzFmrD3OPeWttn+IjJfiRNXwq7Cqo4KoX0EDIF5HsMp6SW2eBRYZgNMb8ThR3uflM47TB39bHUjsrz9WP5QOlaLXKtfCTJHwIyQeEkQPGbLedwG8znesGlPtFpI/o16tY7ubef5TYdb9L7C9Cp6zjN8uS9nn8pphgUGUPKzKHgRrJFskmwyLYYFtLtk9x4/nKr0DDKR7DLtb5qPSBM1H08cHjFDEim4im0csyepZ4g7vBjO1T510inWPYRO2alaY+04LDuxzsCCuwnizp1Sx8cs/OBnonm0IzgexEQEREBERAwWuNuVCL+suqXxAO2R6LMCLJlNdrN+FX95Y/8AKhH/ADmDDwJPSSk2SxtzwvAuM8xmEG1jx+zWg+JP1kwvI+gV2sbYezYH+kQOlYYdUeEt6Qxq01s7cFG4fiPIDzl6obhNM1s0t0lnRqepXx/abn6cPWBhMXiWsdnY5sxJP5SwZ6TKTA8MtWGXCZHsaBZsMi2GX7GkWwwLFhlWGbcfGWrDGFbefCBZ0kOB8RN19kWkv6zSTw2Ll8+q3xC/zTS9I+74ETI+zjF9HpBOQsqtrPfnk4HqggdqDyoPLFaMeA8+EujDt3esCsPKhZKRQe2XBUIHoeVQBEBERA1DXhvvsIOWxij6GkfWYMPNo110a1laWoCz4fbJUby1bZdIB3jZU/4Zp9dwYAgggjMEcxAk7c8LyztRtQLhaV6opnibj+3l6ASMWmQ1ITOy1v3jQNv09pP7PSSPfbqp4ni3lOes0yWsOlOnuJB+7Tqp4Di3mfpMUTAEzwxKGaB47SNY0rseRrGgUWNItjS7Y0jWNAtWNKMO3W8jKbGlFL9cefygXcf7h8vnLWrOI2MbhW7LlHqCv1lzFnqt4GYzR1mWIw5/f0/71ED6Bw2kCvevZ+Uy1VwYZjePlNTF8yWhrybMhwIO15cDAzsREBERAREQE0nWLVJq2a7CrtIxLW4cbiDxL0/VefKbtEDk1OIDjMHPeQeRBHEEcj3Svam86c1RqxJLrnTfl/SoB1uzpF4OPj3iabpPQ+IwuZtTarH9vVm1eXa44p57u+BH2pd0Zi+jocD3rGcZ9gz3n6SMlgYAggg8CDmDPFGQygV5zzOUlpQ1kCpmlh3nj2Sy7wDvI7vPXeR3eB5Y8jWNKneR7HgUWNLdTdZfGeWNLKP1h4iBPxB6reBmIwR++o/v6T6Opk/F4kKD25cJk9QdSr8datuzsYWts+lcbrGHJB+lkefDdA6DhdqxgqAsx5D5num46M0cKVy4uctpvoO6NG6KroXJBvPvMfebx/KTICIiAiIgIiICIiAiIgYPSepuGuJYKabDxsoIrJPaw91vMTWcdqRiq8zW1eJX/IsHdkc1b1E6FEDjeNZqTlcllB4DpVKqe4N7p8jLXTA8CCO0HOdoZQQQQCDxBGYMxWJ1TwdhzbDU59qoEP8ApygcnayWXsnTrfZ3gjn1LF/hvtGXlnlIdns2wu/JsQPC0HL1UwObvZLDvOjn2ZYb9biv8yr/ANJWvswwm7NsSfG1Rn6LA5a7yO7zsdfsuwHNLW8cRb8gcpMp9nuj1/6atv7zaf5mBwW/Equ9mVR2kgSZorQGKxZH2ei2xTkRZslKsjz6Q5KfImfQOE0DhqcujopQjgVqQH1yzk+BzLVj2OKjCzHOLjxGGrBFYP7xzvs8sh4zpVVSooVQFVQFVVAAUDcAAOAlcQEREBERAREQP//Z"/>
          <p:cNvSpPr>
            <a:spLocks noChangeAspect="1" noChangeArrowheads="1"/>
          </p:cNvSpPr>
          <p:nvPr/>
        </p:nvSpPr>
        <p:spPr bwMode="auto">
          <a:xfrm>
            <a:off x="143608" y="-144463"/>
            <a:ext cx="281354"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24580" name="AutoShape 4" descr="data:image/jpeg;base64,/9j/4AAQSkZJRgABAQAAAQABAAD/2wCEAAkGBhIQERAUEhIQEA8QEA8QEBAPDw8OEg8VFRUXFBQQEhUYHCYeFxkkGRQVHy8gIygpLCwsFR4xNTAqNSYrLCoBCQoKDgwOGg8PGiwgHyU1LCkvLSopLS8tLywsNDUpLCwsLyksKSwqLCwsLCwsLykqLDUpKSwsKSwsKSwpLCwqLP/AABEIAMwAzAMBIgACEQEDEQH/xAAcAAEAAQUBAQAAAAAAAAAAAAAABAIDBQYHAQj/xABEEAACAgACBgcFBAYJBQEAAAABAgADBBEFBhIhMUETIlFhcYGRBzKhscEUI1LRQlNiY3KSMzRDc4KTorLCRFSD0uEl/8QAGgEBAAMBAQEAAAAAAAAAAAAAAAMEBQIBBv/EACQRAQACAgEEAgMBAQAAAAAAAAABAgMRBBIhMUEyUQVxkSIj/9oADAMBAAIRAxEAPwDuMREBERAREw2nNZ68N1AOlvIzFSnLLsLn9ETm1orG5dVrNp1DME5bzuA3knlMHj9csPUSFJvcfo0jb9W90es1bF334s/esWX9TWCK18fxecqTRbgblCjs3CUb8uZ+ELtOLEfOU+/XPEvn0dVVQ5GxmtbxyAAHxmOxOnsYeOJ2O6upB885RdQy8j5b5icTiJVnNknzMrMYsceIXcRpnE/93iMx2Mo+GUsjXHGVndiXbusWtx8gZjMTiZisTiZ7W1/uf68tWv1DoGh/avkwXFVrsnd01We7+JOzvB8pu2i9Y8Nit1N1bt+ANk/8p3zg+EwhsOZ4TY8JoNWAJGRXeGGasp5MrDeDJ45Vq+e6CeNFvHZ2eJo+qmtjrauFxLdJt7sNiDltORv6G39rLgeeXbx3iX6Xi8bhSvSaTqSIiduCIiAiIgIiICIiAiIgIiIGH1o0ycNV1N99p6Okcd54tl2DjNWpwdOGXbxVqqzdYqzdew8y3M+Exmv2szpjGWvLaqrFauRmayd7Mo4bR3b/ANkTFavarWY0m612FZbe56z2kccieA5ZzKz5Ym/3ppYcfTT622HEe0DDJuqrscDhkFrX475AfX/P+wOX95v/ANs2DD6pYVBkKVbvfNz6mV2atYY/2NfkuUr2yXlLEUhrg1vrf3ldPRh8JbvurvByIJ7veEy+J1Jw7e7t1n9lsx6NnMPitSLF312K+XDMGtvrIZvPtNXp9NW0gxRip4j498t4PBFyCZlMdoa8sosptJQ+8lbWbQ7M1zHGZDRV1CuEsV62JyHSApv+kljJExr25mmp2uaP0cFG+SMRjQnDhJOnaxQFKnNG+B7Jp2kNI555RNZ3qXsWjXZd03izxUkEMGRhxVlOasPOdn1W0z9swmHu3BrKxtgbwrr1XH8wM4HfftJ39vhOoexjG7WDtr/VXtl4Oob5ky9xNxOlHk9426DERNBRIiICIiAiIgIiICIiAiIgcN10Q/b8R29Jl+U6dorBCumpBwWtR8N81D2maGNeJrvA6l2yCQNwdeIPiMj5Gb/Sm4eAmTOP/paJaM3/AMV0tdHKWrkzo5Q6TqcaOLoTJLDrJrrI7iVL0T1sisJjtJ6PS5SrqCD6jvB5TJsJYtEqT2WIlz/TONZKDS52nqtCAniy5ZqfQiavZnNp10pyuU/iQeoJGfplNYslvHbcPLQpw3AidF9iNn9dXkDS3rtD/jOdYbi3lOh+xJTtY88vuB5jbP1EvYPnCnm+MuqxETRUCIiAiIgIiICIiAiIgIiIGP0/o1MRh7UcZ5oxU81YDNWHfnGEOaIe1VPwk8iYnRzZVqOajYP+E7P0lbL2tEpqd6yyGUsWCVdJLbvOL2jTqsSsWSPZL7tIzmUMkrVFh5Ytl9zI9plGyzDR9e/fp/hf5iahYZ03SeAqtINiByoIGeeW/ju8phMfomhwR0aqeRUZETumWK9pSdE2aXhj73gJ072I1fc4x+29FHeAgPzYzl9g2OlHNTs/HKdo9kuj+i0bUxGRvey7xUnJD/KAfOa/Hjdts7POq6bnERL6iREQEREBERAREQEREBERATCjqvavY5YeDANn6lvSZqYjSybNqNydCh8VO0vwLekq8r4dX0nwfLT3pJS1ksdJKS8zpyrUUVu8su0M8tM0r3umrVSxka55dseQsRbK8ymrCJirJhMXiAuZPBQSfSZDF3cZqOs+PyXYB3vx/hH5mcVr12isJ99FZmWL0Xo58dikpTMG+05kcUXeXfyXOfR2Ewq1VpWgCpWioijgFUZADyE0f2V6mHC1fablK4m9clVh1qaicwpHJmyBPkDwm/T6fBTpqwc1+qSIiToSIiAiIgIiICIiAiIgIiICQdM07VTEb2rysHfs8R5jOToInN69VZrPt1W3TMS1cWZzwvLeIr6J3r/Cc170Pu/UeUtm6fNW3WZiWxERMbheLS29ksvfI1uIkcy7iq7ddMbicRPL8VI9dRs3k7NY3lju8hOO89oTRGu8oOLxHHs4zK6j6ipiHTHXt0i5saKMsgrVs1e0/wCLeuYHaZrmmsYHYhdy7gPAcJ0v2cn/APOw/c2Iz/zrD9Zf/HUicszP0rc60xijX22WIib7FIiICIiAiIgIiICIiAiIgIiICIkfGaQrpGbsB2DizdwHEwIGsOjTYodBnZWDuHF15r48x/8AZqLYuZvSGslj7q/ul7dxc/QTEYbDh7ACxVnzyJybabLPIg8eBmZzOJ17yV8+17jcjp/xZEsxktbTv7oJ+A9TMnbovELnsjDt35MpPlkfnLNmCvy6zqP2awB8TMaa687acWj0gvUle+1szyRd+fjMVpPSrWdUdVBwUfWScbhGXPqnx971MxFs836hJEe0W2ZrVvXW/AgJktuHzLGogKyk7yUf6HPymJ6EnfkdkHInln2eMoeqa/47F5yT+mbz8nikft2bV/WzDY0fdPlYPfpcbFieXMd4zEzE+fOjZGDoWVlOauhKsp7iN4m76se1Aps147rDcBilXf8A+ZVH+pR5TWZjpkS3RetiqyMrowBVlIYMDwIIlyAiIgIiICIiAiIgIiICImK05pBl2a6zlZYCSw41oNxbxPAefZAt6V07sk10gNYPec70q8e1u6YF6ySWYl3PFm3k/kO4SYmGCjIDIeufeTzMt2LAhOkxOmMUajQy8RfWfHI7x5jMeczdgmv6xb2w69tufoI8jdS4YAjgRmJDxHCZLA4AvUuRyIHPgZQ+hbG3dUDtJ/KYefjZItqI208WamtzLWcVzjR2qjYpgSuzVzsIyJ7l7flNuwurVanN/vG7DuX05+cq1h0n9npOzkHbqVjs7T5D6TvD+PmZ3l/hk5uo1j/rQ9YcPXtiqnJKKM1UAZ7bfp2MeZJ3eUxf2FR3+MlmUPNiIiI1DNmZmdyidGo/RXLsyEs36NrYZqMvDMSRZLAs2T3cxPXi5oDTt+j3+7ZmoJO3hnI2Dn+kh/Qbw3HPeOzq+g9P04yvbqbudG3PWfwsPrwM5LaocfXskXB6QuwdotqbZcbj+GxeaOOY+UDu0TFat6wV42hbE3H3bEPGtxxU93YeYmVgIiICIiAiIgIiICalXielstt4h3Kp/AnVXLx3n/FM/pzFmrD3OPeWttn+IjJfiRNXwq7Cqo4KoX0EDIF5HsMp6SW2eBRYZgNMb8ThR3uflM47TB39bHUjsrz9WP5QOlaLXKtfCTJHwIyQeEkQPGbLedwG8znesGlPtFpI/o16tY7ubef5TYdb9L7C9Cp6zjN8uS9nn8pphgUGUPKzKHgRrJFskmwyLYYFtLtk9x4/nKr0DDKR7DLtb5qPSBM1H08cHjFDEim4im0csyepZ4g7vBjO1T510inWPYRO2alaY+04LDuxzsCCuwnizp1Sx8cs/OBnonm0IzgexEQEREBERAwWuNuVCL+suqXxAO2R6LMCLJlNdrN+FX95Y/8AKhH/ADmDDwJPSSk2SxtzwvAuM8xmEG1jx+zWg+JP1kwvI+gV2sbYezYH+kQOlYYdUeEt6Qxq01s7cFG4fiPIDzl6obhNM1s0t0lnRqepXx/abn6cPWBhMXiWsdnY5sxJP5SwZ6TKTA8MtWGXCZHsaBZsMi2GX7GkWwwLFhlWGbcfGWrDGFbefCBZ0kOB8RN19kWkv6zSTw2Ll8+q3xC/zTS9I+74ETI+zjF9HpBOQsqtrPfnk4HqggdqDyoPLFaMeA8+EujDt3esCsPKhZKRQe2XBUIHoeVQBEBERA1DXhvvsIOWxij6GkfWYMPNo110a1laWoCz4fbJUby1bZdIB3jZU/4Zp9dwYAgggjMEcxAk7c8LyztRtQLhaV6opnibj+3l6ASMWmQ1ITOy1v3jQNv09pP7PSSPfbqp4ni3lOes0yWsOlOnuJB+7Tqp4Di3mfpMUTAEzwxKGaB47SNY0rseRrGgUWNItjS7Y0jWNAtWNKMO3W8jKbGlFL9cefygXcf7h8vnLWrOI2MbhW7LlHqCv1lzFnqt4GYzR1mWIw5/f0/71ED6Bw2kCvevZ+Uy1VwYZjePlNTF8yWhrybMhwIO15cDAzsREBERAREQE0nWLVJq2a7CrtIxLW4cbiDxL0/VefKbtEDk1OIDjMHPeQeRBHEEcj3Svam86c1RqxJLrnTfl/SoB1uzpF4OPj3iabpPQ+IwuZtTarH9vVm1eXa44p57u+BH2pd0Zi+jocD3rGcZ9gz3n6SMlgYAggg8CDmDPFGQygV5zzOUlpQ1kCpmlh3nj2Sy7wDvI7vPXeR3eB5Y8jWNKneR7HgUWNLdTdZfGeWNLKP1h4iBPxB6reBmIwR++o/v6T6Opk/F4kKD25cJk9QdSr8datuzsYWts+lcbrGHJB+lkefDdA6DhdqxgqAsx5D5num46M0cKVy4uctpvoO6NG6KroXJBvPvMfebx/KTICIiAiIgIiICIiAiIgYPSepuGuJYKabDxsoIrJPaw91vMTWcdqRiq8zW1eJX/IsHdkc1b1E6FEDjeNZqTlcllB4DpVKqe4N7p8jLXTA8CCO0HOdoZQQQQCDxBGYMxWJ1TwdhzbDU59qoEP8ApygcnayWXsnTrfZ3gjn1LF/hvtGXlnlIdns2wu/JsQPC0HL1UwObvZLDvOjn2ZYb9biv8yr/ANJWvswwm7NsSfG1Rn6LA5a7yO7zsdfsuwHNLW8cRb8gcpMp9nuj1/6atv7zaf5mBwW/Equ9mVR2kgSZorQGKxZH2ei2xTkRZslKsjz6Q5KfImfQOE0DhqcujopQjgVqQH1yzk+BzLVj2OKjCzHOLjxGGrBFYP7xzvs8sh4zpVVSooVQFVQFVVAAUDcAAOAlcQEREBERAREQP//Z"/>
          <p:cNvSpPr>
            <a:spLocks noChangeAspect="1" noChangeArrowheads="1"/>
          </p:cNvSpPr>
          <p:nvPr/>
        </p:nvSpPr>
        <p:spPr bwMode="auto">
          <a:xfrm>
            <a:off x="143608" y="-144463"/>
            <a:ext cx="281354"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24586" name="AutoShape 10" descr="data:image/jpeg;base64,/9j/4AAQSkZJRgABAQAAAQABAAD/2wCEAAkGBg8QDhAQDw8QDw8QEA8QDw4PDxAQDRAOFxAXFBQQFBIXGyYeFxkmGRISHy8gIycpLSwtFSAyNTAqNSYrLCkBCQoKDgwMFQ8PFyscFx0qKTQpKS4sNSkpLCkwKSk1NSksKSkpLCk1KTYpNTUpLCkpKSkpKSk1LCkpKSkpKSkpKf/AABEIAMIBAwMBIgACEQEDEQH/xAAbAAEAAgMBAQAAAAAAAAAAAAAABAUCAwYBB//EAEUQAAIBAgIFBQ0GBQIHAAAAAAECAAMRBBIFITFRcRNBYZGxBhQiMlJyc4GhsrPB0QcjJDRCdDNjg5LhQ2IVU4KjpPDx/8QAGgEBAAMBAQEAAAAAAAAAAAAAAAEDBAUCBv/EAC0RAQEAAQIEAgkFAQAAAAAAAAABAgQRAyExUTOBBRIjJDJxkbHBFEFCUmET/9oADAMBAAIRAxEAPwD7jERAREQEREBERAREQEREBERAREQEREBERAREQEREBERAREQEREBERAREQEREBERAREQExdwNpA4m0ylbpNvCA3D5/wCIE7vhPKX+4T3ll8pesShq1VVSzEKo2sxsAOkzQulKB2V6R/qJ9Z7mFvSItk6um5Rd46xPcw3ic4MZSOypTPB0+szWop2Mp4EGPUsN46GJQAzK56Z52SvYlFnbeesz3lm8pusxsLyJSDEP5bf3Ge99P5bdcbC6iU3fdTyj7J6MbU8o9Q+kbC4iVHf9TyvYJ7/xCpvHUI2FtEqxpF/9p9Un4XECoiuNjAH/ABIG2ImurXVfGIHb1QNkSvq6U8getvpIxxlQ/qPqtAuYlQMZU8o9Q+kyGNqeV7B9IFrErO/nG1h1CbcDpNajFNWZRfiL2v2dcCdERAREQEREBERASr0ifvP+kfOWkqdIH7w8B2SYKPuna2DrcFHXUWcAjzue7B7YKp0tTH/cB+U4BGne9Gz2WV/38RztV8c+ScjyRTaQKbyRTebsoyLKlUkqnWO89crKbyVTeUZYi0pYhvKbrMlU8S3lN1mVdN5JpvM2WE7J3vdZpiG8o9c3JWO+QKbyQjynLCdj18u9TVqGbA0io03K0puE7H/XP+1+rdPDPFM9Mo4mMk5NWmzyyz2t35C7RxEsNB/laPTTU9YvK8bRxEsdCflMP6Gl7gmauiiaU0k4qcmng2ALNz3OwDqlcarbzM9KN+IqcKfYZGzwNwqtvnvLtv8AYJozxngSO+G3+yenSGVSWAFucSNnkPTDfh6vmfMQIWlO6baqazv5pI7ga7PjKhY3PIN8RJyM6r7OvzdT0DfESB9EiIkBERAREQEREBKjHH7xvV2CW8psWfvG4yYOb7tm/Bnpq0x2n5TgQZ3Xd034VBvrL7jzhJ9F6OnsPO/hzdT4nk3I0kI8hqZtRpusZk+m8k03lejyTTeU5RCxpvJVN5W03kqm8oygsabyTTeV9N5JpvKMohPRpvVpCR5vRpTYhMVpskZGkhdky8ecmvSeJfkEyz0OLYXD+ho/DEqqxsjHcrH2S40YLYeiP5VP3BMddNzumntiX4U+wyHyk3d0VS2KfzU7DK3lxAmcpHKSHy4jlxAmcpI2k3vh63mHtEw5cTVjKl6Fb0Z95YHMmdT9nJ/F1PQN8RJyhM6r7OfzdT0DfESB9GiIkBERAREQEREBKXE+O3nHtl1KOqfCbzj2yYOV7vW+5ojfVJ6kP1nEzsu79vAoD/dUPsX6zjZ9J6Pnu883M1PiUmStMYm5nSUeSEeQVab0eeLBPpvJVN5XU3kmm8pyiFlTqSTTeVtN5KpvKMsRZU3khHlfTeSabyjKITkaTaewcJWU3llS8UcBMWonKNej+O/JhjDalUO6nU9wy+wQtSpjcie6Jz+kT9xW9DV+GZ0dEWVR0DsmGuk4TuxrZcWfMT5yj77lh3f1LYz+mvaZzXLwLXvuO+5VcvHLwLXvubFr5qdcfyT76ym5eS8DVumI9A3xEgQiZ1X2cfnKnoG+Ik5MmdX9m5/GVP27/ESB9IiIkBERAREQEREBKJtp4mXhMopMHH937a8OOiqfan0nIzqe75vvaI3U2PW/+Jy0+m0M93x8/vXL1HiUiIm1Q9matNc9BkCVTeSKbyCjSRTeV2CfTeSqVSV1N5JpvKcsULKm8k03ldTqSVTeUZQWNN5cUfFXgOyc/TedBR8VfNXsnO1U5Rs0nxVo0p+Xrehq/DM6cCcxpP8AgVfRsOsWnUTn10Hy77Rz+NHol7TOVzzrPtFS+NHo17TOW5KBhnjPMuSnvJQMM8n6JbViP27fESQuSk/RiWXEft2+IkCKTOr+zb85U/bv8RJyZnV/Zt+cqft3+Ikmj6VERPIREQEREBERAxqHwTwPZKKXlUeC1tx7JSSYOG7u2/E0xuoj2u05qfVMVoyhVN6tJHNrXZQWtuvt5zIb9y2DP+gB5rVF7GnZ0+vw4fDmFl5MXE0+WWVsr5vE+gP3FYQ7BUXhU+oMjVO4OgfFq1V45G+QmqekODe88lV02biInXv3AeTiP7qX0aRqncHXHi1aR451+Rlk1vAv8vu8XgcSfs5oGbkaW9TuKxY2Cm3m1APeAmhu5jGL/oMfNam3Y0s/UcLLpnPq83hZ9qjI8k03mB0TiV20Kw/psewTzk3XxlZfOUjtjfG9K8XGzrE2m8lU6kradSSqbyvLF5WKPOopeKvmjsnH06k7FNg4DsnK1s29XzbdJ1yR9J/wX6co63A+c6icxpD+Hbe9AdddB85085tb3zru5o5sZ/TX5znu9eidh3UUc2KbzU+cqe9IFL3r0R3r0S670jvSBS969E30KOWniD/Ib30ln3pMMTRy0K5/lH3lgcwTOr+zU/jan7d/iU5yRM6z7NPztT9u/wASnJH0yIieQiIgIiICJDxGkQupRmPPrsOuaaWmQ2xbgGxKuCL7oFlNbUEO1VPqF5GGlU51YeoH5zYNI095HFW+kDI4Gn5PUSJgdHJ0j1zYuMpn9a9YHbNi1AdhB4EQIh0WvMx9hmB0XubrH+ZYRJ3FYdGPzFT1iYHR9TcDwIk7EY1U1bTuHzM0jSg51PXHMV1VgrFWIDDmMxFRfKHWJG0tVDViwuLhdvCQKourDerD2SRdCe3mzuWxaNgMLdluKFNSCR+lcvylrkpnmQ+oGRuKNqKnaqnioM0to2gdtGn/AGKOydCcHTP6R6tUwOj6e4jgTPUzs6VFxl6xzp0PQ/5YHAsPnJkszoxeYsOo/KYHRe5/Z/mTc7l1u6JjJ0myox3ir01sKP8Ayac6aVv/AAcFkLPqR1fKBbMym63O4NY8VHNcGynivTkdPLfEv5qdhkDk5aaYW+JqcKfYZEyQI3Jxyck5IyQI3JyNpNbYev6M+8JZZJD00tsLW9GfeEDhjO0+zLAua1Wva1MUzSvvcsrWHALr84TjsPh3qOtNBmd2CqBzsdk+16K0amGoJRpjwUFr87NtLHpJuYolxESAiJpxGKVBrOvmHOYG1nAFybCVuKxpbUNQ9p4zTiMWW1k2A5uYSLiqpVCQQDsBILaydWobZIU8RmL6hZNVwbkm1zqExpVkWkpCFVNsqqAWN9nrPTNFamAiUtQV9TA+Pa+Y2UdO3mE2MuaqFNgqDMBfxjsHg7hqkjYFpqxAYh6lzsuQLW5tgHaZ4tAZeTSrrXLnNznIJ13PMTrmtH1vVbMAoICnaAPGOUb9UxzFKZJ/iVCbKV2sdSrZegC8CXyTM6kOuQZswFiWbZa+4fKK1N7rlUWzeETzLt1dPN65ErUgEp0RYk2BGzwRrLWG0areubHJNZQL2QFjZrDcosOeBvD1A9spCBb5rsLtfYOr2z1Mc5D3zqFJGtjdgNpHRNVCsxqVNbZVsoB1C+02382uY0se3JNULA62KlhlXLsXpt7dcgb6RzIr+EuYXCsBmt/72zGnVVs1m1KSpJBABG3XMamOYU0JCMxyDwvBFztNtvqmb1VzBOT8F89yDYDUSeJN+2SMTkZc10K2vmNrW33MNgl8keqZ1aNMrlZCFFjbmsNY9Wqe06dJ+Tq3awJZARa52BrdnGBhRwwpoqIuVFFlUDUBPajZQTYmwvZVLMeAG0z1qYexWsLB7m19ZX9J6L26pnyLllYVFyZSbAg5idhvuteBE0IuJrVlr1CcPQTNyeGJHK1CVK56o/SNdwv/ANPT3lPQoVM7Z7ZLKFFtd+ck9U38gN0jYWMSvCHmZh6zMgX5nPrsY2E6JBbEuoJLLYAkkjYBM9F48V6K1ALBi4HBXK39kgVWksG5rVXynIFTwtQGw3tvkLJOl0h/BqeaZzckeZIyz2e3gY5ZA08PwtbzPmJY3lLghXxOPq4Y2bDjXUDAAKllI1gX1tYW3E7tQbe4zQ/IqMQ6jlX107jWlMi3WQeq3TO6wmJWogdSCDfWNYuDY6+IMgHQYbVUqMV51TwQRuvLGhQWmiogCqoAVRsAijZERIGvEMwU5Rc6rAbdsq3XXdke+8g9tpcRAoalKk1s3MbgHZfpHPFTCq9vDNgb2uQG3X3y9Kg7RfjNTYOmf0L1ASRTvhCWUhxYX1CwJPHbbo55j3m4fMAoU62sLs7bBc7gJbNo6nuI4MZgdGDmdhxsY3FV3nlQqoZb31qfDvvvvmpaDMigg0gDfKDdsvMCeY8JcHAVBsqA8QR85icNWHMrev6iNxUsb1hbmTXZd51AseboG6equQ1HbKqkg313OrxmJ7BLJkqDbSvwsewzVUC7HpnaDrU2uNh1iNxW00K0G1MmosMpvUsddyfKnuIU8kgsV1oCijOxHkX9W3ok6pTovYNrAINtouNkVcKj2u5sDe2wE819454ETEfxKQJFrkgWuxe2ojcBfbM0p/fZ2UWVcqG+sk7T0bvXJFTBklSKgABuQNRbcCeYds8q4J2sAQFJ8M7WK7hx3wNTs1V7bKKWLMDrqNfxAd19s14qqzHk0JVrA5gPBRM1rDpte3CSnWoihaaDVZVU6lA3ma8Szasqm7ar21KPKMCK4BPJU7BR/F1bEIJsDvPzma0hUPJiwooPvCDaxBFqQ4iSKBRStPKzMQSz85sNbMeoRWdEWygBSxNudqjHtvJGGOxLEgLcM9wCD4gsfC9kxq4hwVpo7BiB4R12RSASen5zBVyAuwvUcC6qdpA1Is9VeTDMQWZmBIGs5jYBF6NggSe/nNUIpBIs1QEahT16gd5NhN9HFOaoSwICkuR+nyRxN+oSJTU0l1kM7G17XLMScqjoF+2Z8quFw7PUN3N2c+VUPNwHygaNM4kVa9LBK2U1STVI2imq5io6bD2idFRoqiqigKqgKqjYABYCVPc/onkwa9UXxNbW5O1FJuKY3c1+ngJczyE1th0O1FPFRNkQIzaNpH9A9Vx2TU2h6R5mHBj85OiBWtoNOZmHGxmzRmiUocoV1vVfPUcjWTawHAAe075OiAiIgIiICIiAiIgIiICIiAiIgYtTU7QDxAM1NgaZ/QPVq7JviBEbRic2YcGPzmB0ZudhxAP0k6IFecDVGxweNx9Z4aNYcwbgR85YxAqy1QbaR9Qv2TW1RP1U7W2XFrHZzjpMuIgUuWixBtrF7G97X1Ge970ywbMbgEC+wX2m2/mlq1BDtVTxAmttH0j+kDgSOySK8YZc/KFwcqkKNgXym421Sv0cO/cRypv3thz4AOypW234DUerpl2+ikIIu4uLam+om/B4RKVNadNQqILKB29J6YG6IiQEREBERAREQEREBERAREQEREBERAREQEREBERAREQEREBERAREQEREBERAREQEREBERAREQEREBERAREQEREBERAREQEREBERAREQEREBERAREQEREBERAREQEREBERAREQP/Z"/>
          <p:cNvSpPr>
            <a:spLocks noChangeAspect="1" noChangeArrowheads="1"/>
          </p:cNvSpPr>
          <p:nvPr/>
        </p:nvSpPr>
        <p:spPr bwMode="auto">
          <a:xfrm>
            <a:off x="143608" y="-144463"/>
            <a:ext cx="281354"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33" name="Text Box 14"/>
          <p:cNvSpPr txBox="1">
            <a:spLocks noChangeArrowheads="1"/>
          </p:cNvSpPr>
          <p:nvPr/>
        </p:nvSpPr>
        <p:spPr bwMode="auto">
          <a:xfrm>
            <a:off x="95710" y="173350"/>
            <a:ext cx="293077" cy="314325"/>
          </a:xfrm>
          <a:prstGeom prst="rect">
            <a:avLst/>
          </a:prstGeom>
          <a:solidFill>
            <a:schemeClr val="bg1">
              <a:lumMod val="65000"/>
            </a:schemeClr>
          </a:solidFill>
          <a:ln w="9525">
            <a:solidFill>
              <a:schemeClr val="bg1">
                <a:lumMod val="85000"/>
              </a:schemeClr>
            </a:solidFill>
            <a:miter lim="800000"/>
            <a:headEnd/>
            <a:tailEnd/>
          </a:ln>
          <a:effectLst/>
        </p:spPr>
        <p:txBody>
          <a:bodyPr>
            <a:spAutoFit/>
          </a:bodyPr>
          <a:lstStyle/>
          <a:p>
            <a:pPr algn="ctr">
              <a:spcBef>
                <a:spcPct val="50000"/>
              </a:spcBef>
            </a:pPr>
            <a:r>
              <a:rPr lang="en-US" altLang="ja-JP" sz="1400" b="1" dirty="0" smtClean="0">
                <a:solidFill>
                  <a:schemeClr val="bg1"/>
                </a:solidFill>
                <a:latin typeface="HGP創英ﾌﾟﾚｾﾞﾝｽEB" pitchFamily="18" charset="-128"/>
                <a:ea typeface="HGP創英ﾌﾟﾚｾﾞﾝｽEB" pitchFamily="18" charset="-128"/>
              </a:rPr>
              <a:t>Ⅰ</a:t>
            </a:r>
            <a:endParaRPr lang="en-US" altLang="ja-JP" sz="1400" b="1" dirty="0">
              <a:solidFill>
                <a:schemeClr val="bg1"/>
              </a:solidFill>
              <a:latin typeface="HGP創英ﾌﾟﾚｾﾞﾝｽEB" pitchFamily="18" charset="-128"/>
              <a:ea typeface="HGP創英ﾌﾟﾚｾﾞﾝｽEB" pitchFamily="18" charset="-128"/>
            </a:endParaRPr>
          </a:p>
        </p:txBody>
      </p:sp>
      <p:sp>
        <p:nvSpPr>
          <p:cNvPr id="35" name="Rectangle 3"/>
          <p:cNvSpPr txBox="1">
            <a:spLocks noChangeArrowheads="1"/>
          </p:cNvSpPr>
          <p:nvPr/>
        </p:nvSpPr>
        <p:spPr>
          <a:xfrm>
            <a:off x="96417" y="557832"/>
            <a:ext cx="4689898" cy="889000"/>
          </a:xfrm>
          <a:prstGeom prst="rect">
            <a:avLst/>
          </a:prstGeom>
        </p:spPr>
        <p:txBody>
          <a:bodyPr/>
          <a:lstStyle/>
          <a:p>
            <a:pPr marL="342900" indent="-342900" eaLnBrk="0" fontAlgn="base" hangingPunct="0">
              <a:lnSpc>
                <a:spcPct val="120000"/>
              </a:lnSpc>
              <a:spcBef>
                <a:spcPct val="20000"/>
              </a:spcBef>
              <a:spcAft>
                <a:spcPct val="0"/>
              </a:spcAft>
              <a:defRPr/>
            </a:pPr>
            <a:r>
              <a:rPr lang="ja-JP" altLang="en-US" sz="1300" kern="0" dirty="0" smtClean="0">
                <a:latin typeface="HGP創英角ｺﾞｼｯｸUB" pitchFamily="50" charset="-128"/>
                <a:ea typeface="HGP創英角ｺﾞｼｯｸUB" pitchFamily="50" charset="-128"/>
              </a:rPr>
              <a:t>３</a:t>
            </a:r>
            <a:r>
              <a:rPr lang="ja-JP" altLang="en-US" sz="1300" kern="0" dirty="0" smtClean="0">
                <a:latin typeface="HGP創英角ｺﾞｼｯｸUB" pitchFamily="50" charset="-128"/>
                <a:ea typeface="HGP創英角ｺﾞｼｯｸUB" pitchFamily="50" charset="-128"/>
              </a:rPr>
              <a:t>．売場のレベルが高い・・・②</a:t>
            </a:r>
            <a:endParaRPr lang="en-US" altLang="ja-JP" sz="1100" kern="0" dirty="0" smtClean="0">
              <a:solidFill>
                <a:prstClr val="black"/>
              </a:solidFill>
              <a:latin typeface="HGP創英角ｺﾞｼｯｸUB" pitchFamily="50" charset="-128"/>
              <a:ea typeface="HGP創英角ｺﾞｼｯｸUB" pitchFamily="50" charset="-128"/>
            </a:endParaRPr>
          </a:p>
        </p:txBody>
      </p:sp>
      <p:sp>
        <p:nvSpPr>
          <p:cNvPr id="19" name="テキスト ボックス 18"/>
          <p:cNvSpPr txBox="1"/>
          <p:nvPr/>
        </p:nvSpPr>
        <p:spPr>
          <a:xfrm>
            <a:off x="235059" y="836712"/>
            <a:ext cx="8642349" cy="954107"/>
          </a:xfrm>
          <a:prstGeom prst="rect">
            <a:avLst/>
          </a:prstGeom>
          <a:noFill/>
        </p:spPr>
        <p:txBody>
          <a:bodyPr wrap="square" rtlCol="0">
            <a:spAutoFit/>
          </a:bodyPr>
          <a:lstStyle/>
          <a:p>
            <a:pPr lvl="0" algn="ctr"/>
            <a:r>
              <a:rPr lang="ja-JP" altLang="en-US" sz="2800" b="1" dirty="0" smtClean="0"/>
              <a:t>通路に店舗を置くことにより</a:t>
            </a:r>
            <a:endParaRPr lang="en-US" altLang="ja-JP" sz="2800" b="1" dirty="0" smtClean="0"/>
          </a:p>
          <a:p>
            <a:pPr lvl="0" algn="ctr"/>
            <a:r>
              <a:rPr lang="ja-JP" altLang="en-US" sz="2800" b="1" dirty="0" smtClean="0"/>
              <a:t>嫌でも人</a:t>
            </a:r>
            <a:r>
              <a:rPr lang="ja-JP" altLang="en-US" sz="2800" b="1" dirty="0" smtClean="0"/>
              <a:t>が通る創り</a:t>
            </a:r>
            <a:endParaRPr lang="en-US" altLang="ja-JP" sz="2800" b="1" dirty="0" smtClean="0"/>
          </a:p>
        </p:txBody>
      </p:sp>
      <p:sp>
        <p:nvSpPr>
          <p:cNvPr id="21" name="Rectangle 3"/>
          <p:cNvSpPr txBox="1">
            <a:spLocks noChangeArrowheads="1"/>
          </p:cNvSpPr>
          <p:nvPr/>
        </p:nvSpPr>
        <p:spPr>
          <a:xfrm>
            <a:off x="410666" y="176765"/>
            <a:ext cx="4689898" cy="371915"/>
          </a:xfrm>
          <a:prstGeom prst="rect">
            <a:avLst/>
          </a:prstGeom>
        </p:spPr>
        <p:txBody>
          <a:bodyPr/>
          <a:lstStyle/>
          <a:p>
            <a:pPr marL="342900" indent="-342900" eaLnBrk="0" fontAlgn="base" hangingPunct="0">
              <a:lnSpc>
                <a:spcPct val="120000"/>
              </a:lnSpc>
              <a:spcBef>
                <a:spcPct val="20000"/>
              </a:spcBef>
              <a:spcAft>
                <a:spcPct val="0"/>
              </a:spcAft>
              <a:defRPr/>
            </a:pPr>
            <a:r>
              <a:rPr lang="ja-JP" altLang="en-US" sz="1100" kern="0" dirty="0" smtClean="0">
                <a:solidFill>
                  <a:prstClr val="black"/>
                </a:solidFill>
                <a:latin typeface="HGP創英角ｺﾞｼｯｸUB" pitchFamily="50" charset="-128"/>
                <a:ea typeface="HGP創英角ｺﾞｼｯｸUB" pitchFamily="50" charset="-128"/>
              </a:rPr>
              <a:t>海外進出の</a:t>
            </a:r>
            <a:r>
              <a:rPr lang="ja-JP" altLang="en-US" sz="1100" kern="0" dirty="0" smtClean="0">
                <a:solidFill>
                  <a:prstClr val="black"/>
                </a:solidFill>
                <a:latin typeface="HGP創英角ｺﾞｼｯｸUB" pitchFamily="50" charset="-128"/>
                <a:ea typeface="HGP創英角ｺﾞｼｯｸUB" pitchFamily="50" charset="-128"/>
              </a:rPr>
              <a:t>鍵 ～</a:t>
            </a:r>
            <a:r>
              <a:rPr lang="ja-JP" altLang="en-US" sz="1100" kern="0" dirty="0" smtClean="0">
                <a:solidFill>
                  <a:prstClr val="black"/>
                </a:solidFill>
                <a:latin typeface="HGP創英角ｺﾞｼｯｸUB" pitchFamily="50" charset="-128"/>
                <a:ea typeface="HGP創英角ｺﾞｼｯｸUB" pitchFamily="50" charset="-128"/>
              </a:rPr>
              <a:t>タイ視察レポート～</a:t>
            </a:r>
          </a:p>
          <a:p>
            <a:pPr marL="342900" indent="-342900" eaLnBrk="0" fontAlgn="base" hangingPunct="0">
              <a:lnSpc>
                <a:spcPct val="120000"/>
              </a:lnSpc>
              <a:spcBef>
                <a:spcPct val="20000"/>
              </a:spcBef>
              <a:spcAft>
                <a:spcPct val="0"/>
              </a:spcAft>
              <a:defRPr/>
            </a:pPr>
            <a:endParaRPr lang="en-US" altLang="ja-JP" sz="1100" kern="0" dirty="0" smtClean="0">
              <a:solidFill>
                <a:prstClr val="black"/>
              </a:solidFill>
              <a:latin typeface="HGP創英角ｺﾞｼｯｸUB" pitchFamily="50" charset="-128"/>
              <a:ea typeface="HGP創英角ｺﾞｼｯｸUB" pitchFamily="50" charset="-128"/>
            </a:endParaRPr>
          </a:p>
        </p:txBody>
      </p:sp>
      <p:pic>
        <p:nvPicPr>
          <p:cNvPr id="21506" name="Picture 2" descr="https://fbcdn-sphotos-h-a.akamaihd.net/hphotos-ak-prn1/945379_588772814490872_1740854942_n.jpg"/>
          <p:cNvPicPr>
            <a:picLocks noChangeAspect="1" noChangeArrowheads="1"/>
          </p:cNvPicPr>
          <p:nvPr/>
        </p:nvPicPr>
        <p:blipFill>
          <a:blip r:embed="rId2" cstate="print"/>
          <a:srcRect/>
          <a:stretch>
            <a:fillRect/>
          </a:stretch>
        </p:blipFill>
        <p:spPr bwMode="auto">
          <a:xfrm>
            <a:off x="1450946" y="1769405"/>
            <a:ext cx="6224220" cy="466816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descr="data:image/jpeg;base64,/9j/4AAQSkZJRgABAQAAAQABAAD/2wCEAAkGBhIQERAUEhIQEA8QEA8QEBAPDw8OEg8VFRUXFBQQEhUYHCYeFxkkGRQVHy8gIygpLCwsFR4xNTAqNSYrLCoBCQoKDgwOGg8PGiwgHyU1LCkvLSopLS8tLywsNDUpLCwsLyksKSwqLCwsLCwsLykqLDUpKSwsKSwsKSwpLCwqLP/AABEIAMwAzAMBIgACEQEDEQH/xAAcAAEAAQUBAQAAAAAAAAAAAAAABAIDBQYHAQj/xABEEAACAgACBgcFBAYJBQEAAAABAgADBBEFBhIhMUETIlFhcYGRBzKhscEUI1LRQlNiY3KSMzRDc4KTorLCRFSD0uEl/8QAGgEBAAMBAQEAAAAAAAAAAAAAAAMEBQIBBv/EACQRAQACAgEEAgMBAQAAAAAAAAABAgMRBBIhMUEyUQVxkSIj/9oADAMBAAIRAxEAPwDuMREBERAREw2nNZ68N1AOlvIzFSnLLsLn9ETm1orG5dVrNp1DME5bzuA3knlMHj9csPUSFJvcfo0jb9W90es1bF334s/esWX9TWCK18fxecqTRbgblCjs3CUb8uZ+ELtOLEfOU+/XPEvn0dVVQ5GxmtbxyAAHxmOxOnsYeOJ2O6upB885RdQy8j5b5icTiJVnNknzMrMYsceIXcRpnE/93iMx2Mo+GUsjXHGVndiXbusWtx8gZjMTiZisTiZ7W1/uf68tWv1DoGh/avkwXFVrsnd01We7+JOzvB8pu2i9Y8Nit1N1bt+ANk/8p3zg+EwhsOZ4TY8JoNWAJGRXeGGasp5MrDeDJ45Vq+e6CeNFvHZ2eJo+qmtjrauFxLdJt7sNiDltORv6G39rLgeeXbx3iX6Xi8bhSvSaTqSIiduCIiAiIgIiICIiAiIgIiIGH1o0ycNV1N99p6Okcd54tl2DjNWpwdOGXbxVqqzdYqzdew8y3M+Exmv2szpjGWvLaqrFauRmayd7Mo4bR3b/ANkTFavarWY0m612FZbe56z2kccieA5ZzKz5Ym/3ppYcfTT622HEe0DDJuqrscDhkFrX475AfX/P+wOX95v/ANs2DD6pYVBkKVbvfNz6mV2atYY/2NfkuUr2yXlLEUhrg1vrf3ldPRh8JbvurvByIJ7veEy+J1Jw7e7t1n9lsx6NnMPitSLF312K+XDMGtvrIZvPtNXp9NW0gxRip4j498t4PBFyCZlMdoa8sosptJQ+8lbWbQ7M1zHGZDRV1CuEsV62JyHSApv+kljJExr25mmp2uaP0cFG+SMRjQnDhJOnaxQFKnNG+B7Jp2kNI555RNZ3qXsWjXZd03izxUkEMGRhxVlOasPOdn1W0z9swmHu3BrKxtgbwrr1XH8wM4HfftJ39vhOoexjG7WDtr/VXtl4Oob5ky9xNxOlHk9426DERNBRIiICIiAiIgIiICIiAiIgcN10Q/b8R29Jl+U6dorBCumpBwWtR8N81D2maGNeJrvA6l2yCQNwdeIPiMj5Gb/Sm4eAmTOP/paJaM3/AMV0tdHKWrkzo5Q6TqcaOLoTJLDrJrrI7iVL0T1sisJjtJ6PS5SrqCD6jvB5TJsJYtEqT2WIlz/TONZKDS52nqtCAniy5ZqfQiavZnNp10pyuU/iQeoJGfplNYslvHbcPLQpw3AidF9iNn9dXkDS3rtD/jOdYbi3lOh+xJTtY88vuB5jbP1EvYPnCnm+MuqxETRUCIiAiIgIiICIiAiIgIiIGP0/o1MRh7UcZ5oxU81YDNWHfnGEOaIe1VPwk8iYnRzZVqOajYP+E7P0lbL2tEpqd6yyGUsWCVdJLbvOL2jTqsSsWSPZL7tIzmUMkrVFh5Ytl9zI9plGyzDR9e/fp/hf5iahYZ03SeAqtINiByoIGeeW/ju8phMfomhwR0aqeRUZETumWK9pSdE2aXhj73gJ072I1fc4x+29FHeAgPzYzl9g2OlHNTs/HKdo9kuj+i0bUxGRvey7xUnJD/KAfOa/Hjdts7POq6bnERL6iREQEREBERAREQEREBERATCjqvavY5YeDANn6lvSZqYjSybNqNydCh8VO0vwLekq8r4dX0nwfLT3pJS1ksdJKS8zpyrUUVu8su0M8tM0r3umrVSxka55dseQsRbK8ymrCJirJhMXiAuZPBQSfSZDF3cZqOs+PyXYB3vx/hH5mcVr12isJ99FZmWL0Xo58dikpTMG+05kcUXeXfyXOfR2Ewq1VpWgCpWioijgFUZADyE0f2V6mHC1fablK4m9clVh1qaicwpHJmyBPkDwm/T6fBTpqwc1+qSIiToSIiAiIgIiICIiAiIgIiICQdM07VTEb2rysHfs8R5jOToInN69VZrPt1W3TMS1cWZzwvLeIr6J3r/Cc170Pu/UeUtm6fNW3WZiWxERMbheLS29ksvfI1uIkcy7iq7ddMbicRPL8VI9dRs3k7NY3lju8hOO89oTRGu8oOLxHHs4zK6j6ipiHTHXt0i5saKMsgrVs1e0/wCLeuYHaZrmmsYHYhdy7gPAcJ0v2cn/APOw/c2Iz/zrD9Zf/HUicszP0rc60xijX22WIib7FIiICIiAiIgIiICIiAiIgIiICIkfGaQrpGbsB2DizdwHEwIGsOjTYodBnZWDuHF15r48x/8AZqLYuZvSGslj7q/ul7dxc/QTEYbDh7ACxVnzyJybabLPIg8eBmZzOJ17yV8+17jcjp/xZEsxktbTv7oJ+A9TMnbovELnsjDt35MpPlkfnLNmCvy6zqP2awB8TMaa687acWj0gvUle+1szyRd+fjMVpPSrWdUdVBwUfWScbhGXPqnx971MxFs836hJEe0W2ZrVvXW/AgJktuHzLGogKyk7yUf6HPymJ6EnfkdkHInln2eMoeqa/47F5yT+mbz8nikft2bV/WzDY0fdPlYPfpcbFieXMd4zEzE+fOjZGDoWVlOauhKsp7iN4m76se1Aps147rDcBilXf8A+ZVH+pR5TWZjpkS3RetiqyMrowBVlIYMDwIIlyAiIgIiICIiAiIgIiICImK05pBl2a6zlZYCSw41oNxbxPAefZAt6V07sk10gNYPec70q8e1u6YF6ySWYl3PFm3k/kO4SYmGCjIDIeufeTzMt2LAhOkxOmMUajQy8RfWfHI7x5jMeczdgmv6xb2w69tufoI8jdS4YAjgRmJDxHCZLA4AvUuRyIHPgZQ+hbG3dUDtJ/KYefjZItqI208WamtzLWcVzjR2qjYpgSuzVzsIyJ7l7flNuwurVanN/vG7DuX05+cq1h0n9npOzkHbqVjs7T5D6TvD+PmZ3l/hk5uo1j/rQ9YcPXtiqnJKKM1UAZ7bfp2MeZJ3eUxf2FR3+MlmUPNiIiI1DNmZmdyidGo/RXLsyEs36NrYZqMvDMSRZLAs2T3cxPXi5oDTt+j3+7ZmoJO3hnI2Dn+kh/Qbw3HPeOzq+g9P04yvbqbudG3PWfwsPrwM5LaocfXskXB6QuwdotqbZcbj+GxeaOOY+UDu0TFat6wV42hbE3H3bEPGtxxU93YeYmVgIiICIiAiIgIiICalXielstt4h3Kp/AnVXLx3n/FM/pzFmrD3OPeWttn+IjJfiRNXwq7Cqo4KoX0EDIF5HsMp6SW2eBRYZgNMb8ThR3uflM47TB39bHUjsrz9WP5QOlaLXKtfCTJHwIyQeEkQPGbLedwG8znesGlPtFpI/o16tY7ubef5TYdb9L7C9Cp6zjN8uS9nn8pphgUGUPKzKHgRrJFskmwyLYYFtLtk9x4/nKr0DDKR7DLtb5qPSBM1H08cHjFDEim4im0csyepZ4g7vBjO1T510inWPYRO2alaY+04LDuxzsCCuwnizp1Sx8cs/OBnonm0IzgexEQEREBERAwWuNuVCL+suqXxAO2R6LMCLJlNdrN+FX95Y/8AKhH/ADmDDwJPSSk2SxtzwvAuM8xmEG1jx+zWg+JP1kwvI+gV2sbYezYH+kQOlYYdUeEt6Qxq01s7cFG4fiPIDzl6obhNM1s0t0lnRqepXx/abn6cPWBhMXiWsdnY5sxJP5SwZ6TKTA8MtWGXCZHsaBZsMi2GX7GkWwwLFhlWGbcfGWrDGFbefCBZ0kOB8RN19kWkv6zSTw2Ll8+q3xC/zTS9I+74ETI+zjF9HpBOQsqtrPfnk4HqggdqDyoPLFaMeA8+EujDt3esCsPKhZKRQe2XBUIHoeVQBEBERA1DXhvvsIOWxij6GkfWYMPNo110a1laWoCz4fbJUby1bZdIB3jZU/4Zp9dwYAgggjMEcxAk7c8LyztRtQLhaV6opnibj+3l6ASMWmQ1ITOy1v3jQNv09pP7PSSPfbqp4ni3lOes0yWsOlOnuJB+7Tqp4Di3mfpMUTAEzwxKGaB47SNY0rseRrGgUWNItjS7Y0jWNAtWNKMO3W8jKbGlFL9cefygXcf7h8vnLWrOI2MbhW7LlHqCv1lzFnqt4GYzR1mWIw5/f0/71ED6Bw2kCvevZ+Uy1VwYZjePlNTF8yWhrybMhwIO15cDAzsREBERAREQE0nWLVJq2a7CrtIxLW4cbiDxL0/VefKbtEDk1OIDjMHPeQeRBHEEcj3Svam86c1RqxJLrnTfl/SoB1uzpF4OPj3iabpPQ+IwuZtTarH9vVm1eXa44p57u+BH2pd0Zi+jocD3rGcZ9gz3n6SMlgYAggg8CDmDPFGQygV5zzOUlpQ1kCpmlh3nj2Sy7wDvI7vPXeR3eB5Y8jWNKneR7HgUWNLdTdZfGeWNLKP1h4iBPxB6reBmIwR++o/v6T6Opk/F4kKD25cJk9QdSr8datuzsYWts+lcbrGHJB+lkefDdA6DhdqxgqAsx5D5num46M0cKVy4uctpvoO6NG6KroXJBvPvMfebx/KTICIiAiIgIiICIiAiIgYPSepuGuJYKabDxsoIrJPaw91vMTWcdqRiq8zW1eJX/IsHdkc1b1E6FEDjeNZqTlcllB4DpVKqe4N7p8jLXTA8CCO0HOdoZQQQQCDxBGYMxWJ1TwdhzbDU59qoEP8ApygcnayWXsnTrfZ3gjn1LF/hvtGXlnlIdns2wu/JsQPC0HL1UwObvZLDvOjn2ZYb9biv8yr/ANJWvswwm7NsSfG1Rn6LA5a7yO7zsdfsuwHNLW8cRb8gcpMp9nuj1/6atv7zaf5mBwW/Equ9mVR2kgSZorQGKxZH2ei2xTkRZslKsjz6Q5KfImfQOE0DhqcujopQjgVqQH1yzk+BzLVj2OKjCzHOLjxGGrBFYP7xzvs8sh4zpVVSooVQFVQFVVAAUDcAAOAlcQEREBERAREQP//Z"/>
          <p:cNvSpPr>
            <a:spLocks noChangeAspect="1" noChangeArrowheads="1"/>
          </p:cNvSpPr>
          <p:nvPr/>
        </p:nvSpPr>
        <p:spPr bwMode="auto">
          <a:xfrm>
            <a:off x="143608" y="-144463"/>
            <a:ext cx="281354"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24580" name="AutoShape 4" descr="data:image/jpeg;base64,/9j/4AAQSkZJRgABAQAAAQABAAD/2wCEAAkGBhIQERAUEhIQEA8QEA8QEBAPDw8OEg8VFRUXFBQQEhUYHCYeFxkkGRQVHy8gIygpLCwsFR4xNTAqNSYrLCoBCQoKDgwOGg8PGiwgHyU1LCkvLSopLS8tLywsNDUpLCwsLyksKSwqLCwsLCwsLykqLDUpKSwsKSwsKSwpLCwqLP/AABEIAMwAzAMBIgACEQEDEQH/xAAcAAEAAQUBAQAAAAAAAAAAAAAABAIDBQYHAQj/xABEEAACAgACBgcFBAYJBQEAAAABAgADBBEFBhIhMUETIlFhcYGRBzKhscEUI1LRQlNiY3KSMzRDc4KTorLCRFSD0uEl/8QAGgEBAAMBAQEAAAAAAAAAAAAAAAMEBQIBBv/EACQRAQACAgEEAgMBAQAAAAAAAAABAgMRBBIhMUEyUQVxkSIj/9oADAMBAAIRAxEAPwDuMREBERAREw2nNZ68N1AOlvIzFSnLLsLn9ETm1orG5dVrNp1DME5bzuA3knlMHj9csPUSFJvcfo0jb9W90es1bF334s/esWX9TWCK18fxecqTRbgblCjs3CUb8uZ+ELtOLEfOU+/XPEvn0dVVQ5GxmtbxyAAHxmOxOnsYeOJ2O6upB885RdQy8j5b5icTiJVnNknzMrMYsceIXcRpnE/93iMx2Mo+GUsjXHGVndiXbusWtx8gZjMTiZisTiZ7W1/uf68tWv1DoGh/avkwXFVrsnd01We7+JOzvB8pu2i9Y8Nit1N1bt+ANk/8p3zg+EwhsOZ4TY8JoNWAJGRXeGGasp5MrDeDJ45Vq+e6CeNFvHZ2eJo+qmtjrauFxLdJt7sNiDltORv6G39rLgeeXbx3iX6Xi8bhSvSaTqSIiduCIiAiIgIiICIiAiIgIiIGH1o0ycNV1N99p6Okcd54tl2DjNWpwdOGXbxVqqzdYqzdew8y3M+Exmv2szpjGWvLaqrFauRmayd7Mo4bR3b/ANkTFavarWY0m612FZbe56z2kccieA5ZzKz5Ym/3ppYcfTT622HEe0DDJuqrscDhkFrX475AfX/P+wOX95v/ANs2DD6pYVBkKVbvfNz6mV2atYY/2NfkuUr2yXlLEUhrg1vrf3ldPRh8JbvurvByIJ7veEy+J1Jw7e7t1n9lsx6NnMPitSLF312K+XDMGtvrIZvPtNXp9NW0gxRip4j498t4PBFyCZlMdoa8sosptJQ+8lbWbQ7M1zHGZDRV1CuEsV62JyHSApv+kljJExr25mmp2uaP0cFG+SMRjQnDhJOnaxQFKnNG+B7Jp2kNI555RNZ3qXsWjXZd03izxUkEMGRhxVlOasPOdn1W0z9swmHu3BrKxtgbwrr1XH8wM4HfftJ39vhOoexjG7WDtr/VXtl4Oob5ky9xNxOlHk9426DERNBRIiICIiAiIgIiICIiAiIgcN10Q/b8R29Jl+U6dorBCumpBwWtR8N81D2maGNeJrvA6l2yCQNwdeIPiMj5Gb/Sm4eAmTOP/paJaM3/AMV0tdHKWrkzo5Q6TqcaOLoTJLDrJrrI7iVL0T1sisJjtJ6PS5SrqCD6jvB5TJsJYtEqT2WIlz/TONZKDS52nqtCAniy5ZqfQiavZnNp10pyuU/iQeoJGfplNYslvHbcPLQpw3AidF9iNn9dXkDS3rtD/jOdYbi3lOh+xJTtY88vuB5jbP1EvYPnCnm+MuqxETRUCIiAiIgIiICIiAiIgIiIGP0/o1MRh7UcZ5oxU81YDNWHfnGEOaIe1VPwk8iYnRzZVqOajYP+E7P0lbL2tEpqd6yyGUsWCVdJLbvOL2jTqsSsWSPZL7tIzmUMkrVFh5Ytl9zI9plGyzDR9e/fp/hf5iahYZ03SeAqtINiByoIGeeW/ju8phMfomhwR0aqeRUZETumWK9pSdE2aXhj73gJ072I1fc4x+29FHeAgPzYzl9g2OlHNTs/HKdo9kuj+i0bUxGRvey7xUnJD/KAfOa/Hjdts7POq6bnERL6iREQEREBERAREQEREBERATCjqvavY5YeDANn6lvSZqYjSybNqNydCh8VO0vwLekq8r4dX0nwfLT3pJS1ksdJKS8zpyrUUVu8su0M8tM0r3umrVSxka55dseQsRbK8ymrCJirJhMXiAuZPBQSfSZDF3cZqOs+PyXYB3vx/hH5mcVr12isJ99FZmWL0Xo58dikpTMG+05kcUXeXfyXOfR2Ewq1VpWgCpWioijgFUZADyE0f2V6mHC1fablK4m9clVh1qaicwpHJmyBPkDwm/T6fBTpqwc1+qSIiToSIiAiIgIiICIiAiIgIiICQdM07VTEb2rysHfs8R5jOToInN69VZrPt1W3TMS1cWZzwvLeIr6J3r/Cc170Pu/UeUtm6fNW3WZiWxERMbheLS29ksvfI1uIkcy7iq7ddMbicRPL8VI9dRs3k7NY3lju8hOO89oTRGu8oOLxHHs4zK6j6ipiHTHXt0i5saKMsgrVs1e0/wCLeuYHaZrmmsYHYhdy7gPAcJ0v2cn/APOw/c2Iz/zrD9Zf/HUicszP0rc60xijX22WIib7FIiICIiAiIgIiICIiAiIgIiICIkfGaQrpGbsB2DizdwHEwIGsOjTYodBnZWDuHF15r48x/8AZqLYuZvSGslj7q/ul7dxc/QTEYbDh7ACxVnzyJybabLPIg8eBmZzOJ17yV8+17jcjp/xZEsxktbTv7oJ+A9TMnbovELnsjDt35MpPlkfnLNmCvy6zqP2awB8TMaa687acWj0gvUle+1szyRd+fjMVpPSrWdUdVBwUfWScbhGXPqnx971MxFs836hJEe0W2ZrVvXW/AgJktuHzLGogKyk7yUf6HPymJ6EnfkdkHInln2eMoeqa/47F5yT+mbz8nikft2bV/WzDY0fdPlYPfpcbFieXMd4zEzE+fOjZGDoWVlOauhKsp7iN4m76se1Aps147rDcBilXf8A+ZVH+pR5TWZjpkS3RetiqyMrowBVlIYMDwIIlyAiIgIiICIiAiIgIiICImK05pBl2a6zlZYCSw41oNxbxPAefZAt6V07sk10gNYPec70q8e1u6YF6ySWYl3PFm3k/kO4SYmGCjIDIeufeTzMt2LAhOkxOmMUajQy8RfWfHI7x5jMeczdgmv6xb2w69tufoI8jdS4YAjgRmJDxHCZLA4AvUuRyIHPgZQ+hbG3dUDtJ/KYefjZItqI208WamtzLWcVzjR2qjYpgSuzVzsIyJ7l7flNuwurVanN/vG7DuX05+cq1h0n9npOzkHbqVjs7T5D6TvD+PmZ3l/hk5uo1j/rQ9YcPXtiqnJKKM1UAZ7bfp2MeZJ3eUxf2FR3+MlmUPNiIiI1DNmZmdyidGo/RXLsyEs36NrYZqMvDMSRZLAs2T3cxPXi5oDTt+j3+7ZmoJO3hnI2Dn+kh/Qbw3HPeOzq+g9P04yvbqbudG3PWfwsPrwM5LaocfXskXB6QuwdotqbZcbj+GxeaOOY+UDu0TFat6wV42hbE3H3bEPGtxxU93YeYmVgIiICIiAiIgIiICalXielstt4h3Kp/AnVXLx3n/FM/pzFmrD3OPeWttn+IjJfiRNXwq7Cqo4KoX0EDIF5HsMp6SW2eBRYZgNMb8ThR3uflM47TB39bHUjsrz9WP5QOlaLXKtfCTJHwIyQeEkQPGbLedwG8znesGlPtFpI/o16tY7ubef5TYdb9L7C9Cp6zjN8uS9nn8pphgUGUPKzKHgRrJFskmwyLYYFtLtk9x4/nKr0DDKR7DLtb5qPSBM1H08cHjFDEim4im0csyepZ4g7vBjO1T510inWPYRO2alaY+04LDuxzsCCuwnizp1Sx8cs/OBnonm0IzgexEQEREBERAwWuNuVCL+suqXxAO2R6LMCLJlNdrN+FX95Y/8AKhH/ADmDDwJPSSk2SxtzwvAuM8xmEG1jx+zWg+JP1kwvI+gV2sbYezYH+kQOlYYdUeEt6Qxq01s7cFG4fiPIDzl6obhNM1s0t0lnRqepXx/abn6cPWBhMXiWsdnY5sxJP5SwZ6TKTA8MtWGXCZHsaBZsMi2GX7GkWwwLFhlWGbcfGWrDGFbefCBZ0kOB8RN19kWkv6zSTw2Ll8+q3xC/zTS9I+74ETI+zjF9HpBOQsqtrPfnk4HqggdqDyoPLFaMeA8+EujDt3esCsPKhZKRQe2XBUIHoeVQBEBERA1DXhvvsIOWxij6GkfWYMPNo110a1laWoCz4fbJUby1bZdIB3jZU/4Zp9dwYAgggjMEcxAk7c8LyztRtQLhaV6opnibj+3l6ASMWmQ1ITOy1v3jQNv09pP7PSSPfbqp4ni3lOes0yWsOlOnuJB+7Tqp4Di3mfpMUTAEzwxKGaB47SNY0rseRrGgUWNItjS7Y0jWNAtWNKMO3W8jKbGlFL9cefygXcf7h8vnLWrOI2MbhW7LlHqCv1lzFnqt4GYzR1mWIw5/f0/71ED6Bw2kCvevZ+Uy1VwYZjePlNTF8yWhrybMhwIO15cDAzsREBERAREQE0nWLVJq2a7CrtIxLW4cbiDxL0/VefKbtEDk1OIDjMHPeQeRBHEEcj3Svam86c1RqxJLrnTfl/SoB1uzpF4OPj3iabpPQ+IwuZtTarH9vVm1eXa44p57u+BH2pd0Zi+jocD3rGcZ9gz3n6SMlgYAggg8CDmDPFGQygV5zzOUlpQ1kCpmlh3nj2Sy7wDvI7vPXeR3eB5Y8jWNKneR7HgUWNLdTdZfGeWNLKP1h4iBPxB6reBmIwR++o/v6T6Opk/F4kKD25cJk9QdSr8datuzsYWts+lcbrGHJB+lkefDdA6DhdqxgqAsx5D5num46M0cKVy4uctpvoO6NG6KroXJBvPvMfebx/KTICIiAiIgIiICIiAiIgYPSepuGuJYKabDxsoIrJPaw91vMTWcdqRiq8zW1eJX/IsHdkc1b1E6FEDjeNZqTlcllB4DpVKqe4N7p8jLXTA8CCO0HOdoZQQQQCDxBGYMxWJ1TwdhzbDU59qoEP8ApygcnayWXsnTrfZ3gjn1LF/hvtGXlnlIdns2wu/JsQPC0HL1UwObvZLDvOjn2ZYb9biv8yr/ANJWvswwm7NsSfG1Rn6LA5a7yO7zsdfsuwHNLW8cRb8gcpMp9nuj1/6atv7zaf5mBwW/Equ9mVR2kgSZorQGKxZH2ei2xTkRZslKsjz6Q5KfImfQOE0DhqcujopQjgVqQH1yzk+BzLVj2OKjCzHOLjxGGrBFYP7xzvs8sh4zpVVSooVQFVQFVVAAUDcAAOAlcQEREBERAREQP//Z"/>
          <p:cNvSpPr>
            <a:spLocks noChangeAspect="1" noChangeArrowheads="1"/>
          </p:cNvSpPr>
          <p:nvPr/>
        </p:nvSpPr>
        <p:spPr bwMode="auto">
          <a:xfrm>
            <a:off x="143608" y="-144463"/>
            <a:ext cx="281354"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24586" name="AutoShape 10" descr="data:image/jpeg;base64,/9j/4AAQSkZJRgABAQAAAQABAAD/2wCEAAkGBg8QDhAQDw8QDw8QEA8QDw4PDxAQDRAOFxAXFBQQFBIXGyYeFxkmGRISHy8gIycpLSwtFSAyNTAqNSYrLCkBCQoKDgwMFQ8PFyscFx0qKTQpKS4sNSkpLCkwKSk1NSksKSkpLCk1KTYpNTUpLCkpKSkpKSk1LCkpKSkpKSkpKf/AABEIAMIBAwMBIgACEQEDEQH/xAAbAAEAAgMBAQAAAAAAAAAAAAAABAUCAwYBB//EAEUQAAIBAgIFBQ0GBQIHAAAAAAECAAMRBBIFITFRcRNBYZGxBhQiMlJyc4GhsrPB0QcjJDRCdDNjg5LhQ2IVU4KjpPDx/8QAGgEBAAMBAQEAAAAAAAAAAAAAAAEDBAUCBv/EAC0RAQEAAQIEAgkFAQAAAAAAAAABAgQRAyExUTOBBRIjJDJxkbHBFEFCUmET/9oADAMBAAIRAxEAPwD7jERAREQEREBERAREQEREBERAREQEREBERAREQEREBERAREQEREBERAREQEREBERAREQExdwNpA4m0ylbpNvCA3D5/wCIE7vhPKX+4T3ll8pesShq1VVSzEKo2sxsAOkzQulKB2V6R/qJ9Z7mFvSItk6um5Rd46xPcw3ic4MZSOypTPB0+szWop2Mp4EGPUsN46GJQAzK56Z52SvYlFnbeesz3lm8pusxsLyJSDEP5bf3Ge99P5bdcbC6iU3fdTyj7J6MbU8o9Q+kbC4iVHf9TyvYJ7/xCpvHUI2FtEqxpF/9p9Un4XECoiuNjAH/ABIG2ImurXVfGIHb1QNkSvq6U8getvpIxxlQ/qPqtAuYlQMZU8o9Q+kyGNqeV7B9IFrErO/nG1h1CbcDpNajFNWZRfiL2v2dcCdERAREQEREBERASr0ifvP+kfOWkqdIH7w8B2SYKPuna2DrcFHXUWcAjzue7B7YKp0tTH/cB+U4BGne9Gz2WV/38RztV8c+ScjyRTaQKbyRTebsoyLKlUkqnWO89crKbyVTeUZYi0pYhvKbrMlU8S3lN1mVdN5JpvM2WE7J3vdZpiG8o9c3JWO+QKbyQjynLCdj18u9TVqGbA0io03K0puE7H/XP+1+rdPDPFM9Mo4mMk5NWmzyyz2t35C7RxEsNB/laPTTU9YvK8bRxEsdCflMP6Gl7gmauiiaU0k4qcmng2ALNz3OwDqlcarbzM9KN+IqcKfYZGzwNwqtvnvLtv8AYJozxngSO+G3+yenSGVSWAFucSNnkPTDfh6vmfMQIWlO6baqazv5pI7ga7PjKhY3PIN8RJyM6r7OvzdT0DfESB9EiIkBERAREQEREBKjHH7xvV2CW8psWfvG4yYOb7tm/Bnpq0x2n5TgQZ3Xd034VBvrL7jzhJ9F6OnsPO/hzdT4nk3I0kI8hqZtRpusZk+m8k03lejyTTeU5RCxpvJVN5W03kqm8oygsabyTTeV9N5JpvKMohPRpvVpCR5vRpTYhMVpskZGkhdky8ecmvSeJfkEyz0OLYXD+ho/DEqqxsjHcrH2S40YLYeiP5VP3BMddNzumntiX4U+wyHyk3d0VS2KfzU7DK3lxAmcpHKSHy4jlxAmcpI2k3vh63mHtEw5cTVjKl6Fb0Z95YHMmdT9nJ/F1PQN8RJyhM6r7OfzdT0DfESB9GiIkBERAREQEREBKXE+O3nHtl1KOqfCbzj2yYOV7vW+5ojfVJ6kP1nEzsu79vAoD/dUPsX6zjZ9J6Pnu883M1PiUmStMYm5nSUeSEeQVab0eeLBPpvJVN5XU3kmm8pyiFlTqSTTeVtN5KpvKMsRZU3khHlfTeSabyjKITkaTaewcJWU3llS8UcBMWonKNej+O/JhjDalUO6nU9wy+wQtSpjcie6Jz+kT9xW9DV+GZ0dEWVR0DsmGuk4TuxrZcWfMT5yj77lh3f1LYz+mvaZzXLwLXvuO+5VcvHLwLXvubFr5qdcfyT76ym5eS8DVumI9A3xEgQiZ1X2cfnKnoG+Ik5MmdX9m5/GVP27/ESB9IiIkBERAREQEREBKJtp4mXhMopMHH937a8OOiqfan0nIzqe75vvaI3U2PW/+Jy0+m0M93x8/vXL1HiUiIm1Q9matNc9BkCVTeSKbyCjSRTeV2CfTeSqVSV1N5JpvKcsULKm8k03ldTqSVTeUZQWNN5cUfFXgOyc/TedBR8VfNXsnO1U5Rs0nxVo0p+Xrehq/DM6cCcxpP8AgVfRsOsWnUTn10Hy77Rz+NHol7TOVzzrPtFS+NHo17TOW5KBhnjPMuSnvJQMM8n6JbViP27fESQuSk/RiWXEft2+IkCKTOr+zb85U/bv8RJyZnV/Zt+cqft3+Ikmj6VERPIREQEREBERAxqHwTwPZKKXlUeC1tx7JSSYOG7u2/E0xuoj2u05qfVMVoyhVN6tJHNrXZQWtuvt5zIb9y2DP+gB5rVF7GnZ0+vw4fDmFl5MXE0+WWVsr5vE+gP3FYQ7BUXhU+oMjVO4OgfFq1V45G+QmqekODe88lV02biInXv3AeTiP7qX0aRqncHXHi1aR451+Rlk1vAv8vu8XgcSfs5oGbkaW9TuKxY2Cm3m1APeAmhu5jGL/oMfNam3Y0s/UcLLpnPq83hZ9qjI8k03mB0TiV20Kw/psewTzk3XxlZfOUjtjfG9K8XGzrE2m8lU6kradSSqbyvLF5WKPOopeKvmjsnH06k7FNg4DsnK1s29XzbdJ1yR9J/wX6co63A+c6icxpD+Hbe9AdddB85085tb3zru5o5sZ/TX5znu9eidh3UUc2KbzU+cqe9IFL3r0R3r0S670jvSBS969E30KOWniD/Ib30ln3pMMTRy0K5/lH3lgcwTOr+zU/jan7d/iU5yRM6z7NPztT9u/wASnJH0yIieQiIgIiICJDxGkQupRmPPrsOuaaWmQ2xbgGxKuCL7oFlNbUEO1VPqF5GGlU51YeoH5zYNI095HFW+kDI4Gn5PUSJgdHJ0j1zYuMpn9a9YHbNi1AdhB4EQIh0WvMx9hmB0XubrH+ZYRJ3FYdGPzFT1iYHR9TcDwIk7EY1U1bTuHzM0jSg51PXHMV1VgrFWIDDmMxFRfKHWJG0tVDViwuLhdvCQKourDerD2SRdCe3mzuWxaNgMLdluKFNSCR+lcvylrkpnmQ+oGRuKNqKnaqnioM0to2gdtGn/AGKOydCcHTP6R6tUwOj6e4jgTPUzs6VFxl6xzp0PQ/5YHAsPnJkszoxeYsOo/KYHRe5/Z/mTc7l1u6JjJ0myox3ir01sKP8Ayac6aVv/AAcFkLPqR1fKBbMym63O4NY8VHNcGynivTkdPLfEv5qdhkDk5aaYW+JqcKfYZEyQI3Jxyck5IyQI3JyNpNbYev6M+8JZZJD00tsLW9GfeEDhjO0+zLAua1Wva1MUzSvvcsrWHALr84TjsPh3qOtNBmd2CqBzsdk+16K0amGoJRpjwUFr87NtLHpJuYolxESAiJpxGKVBrOvmHOYG1nAFybCVuKxpbUNQ9p4zTiMWW1k2A5uYSLiqpVCQQDsBILaydWobZIU8RmL6hZNVwbkm1zqExpVkWkpCFVNsqqAWN9nrPTNFamAiUtQV9TA+Pa+Y2UdO3mE2MuaqFNgqDMBfxjsHg7hqkjYFpqxAYh6lzsuQLW5tgHaZ4tAZeTSrrXLnNznIJ13PMTrmtH1vVbMAoICnaAPGOUb9UxzFKZJ/iVCbKV2sdSrZegC8CXyTM6kOuQZswFiWbZa+4fKK1N7rlUWzeETzLt1dPN65ErUgEp0RYk2BGzwRrLWG0areubHJNZQL2QFjZrDcosOeBvD1A9spCBb5rsLtfYOr2z1Mc5D3zqFJGtjdgNpHRNVCsxqVNbZVsoB1C+02382uY0se3JNULA62KlhlXLsXpt7dcgb6RzIr+EuYXCsBmt/72zGnVVs1m1KSpJBABG3XMamOYU0JCMxyDwvBFztNtvqmb1VzBOT8F89yDYDUSeJN+2SMTkZc10K2vmNrW33MNgl8keqZ1aNMrlZCFFjbmsNY9Wqe06dJ+Tq3awJZARa52BrdnGBhRwwpoqIuVFFlUDUBPajZQTYmwvZVLMeAG0z1qYexWsLB7m19ZX9J6L26pnyLllYVFyZSbAg5idhvuteBE0IuJrVlr1CcPQTNyeGJHK1CVK56o/SNdwv/ANPT3lPQoVM7Z7ZLKFFtd+ck9U38gN0jYWMSvCHmZh6zMgX5nPrsY2E6JBbEuoJLLYAkkjYBM9F48V6K1ALBi4HBXK39kgVWksG5rVXynIFTwtQGw3tvkLJOl0h/BqeaZzckeZIyz2e3gY5ZA08PwtbzPmJY3lLghXxOPq4Y2bDjXUDAAKllI1gX1tYW3E7tQbe4zQ/IqMQ6jlX107jWlMi3WQeq3TO6wmJWogdSCDfWNYuDY6+IMgHQYbVUqMV51TwQRuvLGhQWmiogCqoAVRsAijZERIGvEMwU5Rc6rAbdsq3XXdke+8g9tpcRAoalKk1s3MbgHZfpHPFTCq9vDNgb2uQG3X3y9Kg7RfjNTYOmf0L1ASRTvhCWUhxYX1CwJPHbbo55j3m4fMAoU62sLs7bBc7gJbNo6nuI4MZgdGDmdhxsY3FV3nlQqoZb31qfDvvvvmpaDMigg0gDfKDdsvMCeY8JcHAVBsqA8QR85icNWHMrev6iNxUsb1hbmTXZd51AseboG6equQ1HbKqkg313OrxmJ7BLJkqDbSvwsewzVUC7HpnaDrU2uNh1iNxW00K0G1MmosMpvUsddyfKnuIU8kgsV1oCijOxHkX9W3ok6pTovYNrAINtouNkVcKj2u5sDe2wE819454ETEfxKQJFrkgWuxe2ojcBfbM0p/fZ2UWVcqG+sk7T0bvXJFTBklSKgABuQNRbcCeYds8q4J2sAQFJ8M7WK7hx3wNTs1V7bKKWLMDrqNfxAd19s14qqzHk0JVrA5gPBRM1rDpte3CSnWoihaaDVZVU6lA3ma8Szasqm7ar21KPKMCK4BPJU7BR/F1bEIJsDvPzma0hUPJiwooPvCDaxBFqQ4iSKBRStPKzMQSz85sNbMeoRWdEWygBSxNudqjHtvJGGOxLEgLcM9wCD4gsfC9kxq4hwVpo7BiB4R12RSASen5zBVyAuwvUcC6qdpA1Is9VeTDMQWZmBIGs5jYBF6NggSe/nNUIpBIs1QEahT16gd5NhN9HFOaoSwICkuR+nyRxN+oSJTU0l1kM7G17XLMScqjoF+2Z8quFw7PUN3N2c+VUPNwHygaNM4kVa9LBK2U1STVI2imq5io6bD2idFRoqiqigKqgKqjYABYCVPc/onkwa9UXxNbW5O1FJuKY3c1+ngJczyE1th0O1FPFRNkQIzaNpH9A9Vx2TU2h6R5mHBj85OiBWtoNOZmHGxmzRmiUocoV1vVfPUcjWTawHAAe075OiAiIgIiICIiAiIgIiICIiAiIgYtTU7QDxAM1NgaZ/QPVq7JviBEbRic2YcGPzmB0ZudhxAP0k6IFecDVGxweNx9Z4aNYcwbgR85YxAqy1QbaR9Qv2TW1RP1U7W2XFrHZzjpMuIgUuWixBtrF7G97X1Ge970ywbMbgEC+wX2m2/mlq1BDtVTxAmttH0j+kDgSOySK8YZc/KFwcqkKNgXym421Sv0cO/cRypv3thz4AOypW234DUerpl2+ikIIu4uLam+om/B4RKVNadNQqILKB29J6YG6IiQEREBERAREQEREBERAREQEREBERAREQEREBERAREQEREBERAREQEREBERAREQEREBERAREQEREBERAREQEREBERAREQEREBERAREQEREBERAREQEREBERAREQEREBERAREQP/Z"/>
          <p:cNvSpPr>
            <a:spLocks noChangeAspect="1" noChangeArrowheads="1"/>
          </p:cNvSpPr>
          <p:nvPr/>
        </p:nvSpPr>
        <p:spPr bwMode="auto">
          <a:xfrm>
            <a:off x="143608" y="-144463"/>
            <a:ext cx="281354"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33" name="Text Box 14"/>
          <p:cNvSpPr txBox="1">
            <a:spLocks noChangeArrowheads="1"/>
          </p:cNvSpPr>
          <p:nvPr/>
        </p:nvSpPr>
        <p:spPr bwMode="auto">
          <a:xfrm>
            <a:off x="95710" y="173350"/>
            <a:ext cx="293077" cy="314325"/>
          </a:xfrm>
          <a:prstGeom prst="rect">
            <a:avLst/>
          </a:prstGeom>
          <a:solidFill>
            <a:schemeClr val="bg1">
              <a:lumMod val="65000"/>
            </a:schemeClr>
          </a:solidFill>
          <a:ln w="9525">
            <a:solidFill>
              <a:schemeClr val="bg1">
                <a:lumMod val="85000"/>
              </a:schemeClr>
            </a:solidFill>
            <a:miter lim="800000"/>
            <a:headEnd/>
            <a:tailEnd/>
          </a:ln>
          <a:effectLst/>
        </p:spPr>
        <p:txBody>
          <a:bodyPr>
            <a:spAutoFit/>
          </a:bodyPr>
          <a:lstStyle/>
          <a:p>
            <a:pPr algn="ctr">
              <a:spcBef>
                <a:spcPct val="50000"/>
              </a:spcBef>
            </a:pPr>
            <a:r>
              <a:rPr lang="en-US" altLang="ja-JP" sz="1400" b="1" dirty="0" smtClean="0">
                <a:solidFill>
                  <a:schemeClr val="bg1"/>
                </a:solidFill>
                <a:latin typeface="HGP創英ﾌﾟﾚｾﾞﾝｽEB" pitchFamily="18" charset="-128"/>
                <a:ea typeface="HGP創英ﾌﾟﾚｾﾞﾝｽEB" pitchFamily="18" charset="-128"/>
              </a:rPr>
              <a:t>Ⅰ</a:t>
            </a:r>
            <a:endParaRPr lang="en-US" altLang="ja-JP" sz="1400" b="1" dirty="0">
              <a:solidFill>
                <a:schemeClr val="bg1"/>
              </a:solidFill>
              <a:latin typeface="HGP創英ﾌﾟﾚｾﾞﾝｽEB" pitchFamily="18" charset="-128"/>
              <a:ea typeface="HGP創英ﾌﾟﾚｾﾞﾝｽEB" pitchFamily="18" charset="-128"/>
            </a:endParaRPr>
          </a:p>
        </p:txBody>
      </p:sp>
      <p:sp>
        <p:nvSpPr>
          <p:cNvPr id="35" name="Rectangle 3"/>
          <p:cNvSpPr txBox="1">
            <a:spLocks noChangeArrowheads="1"/>
          </p:cNvSpPr>
          <p:nvPr/>
        </p:nvSpPr>
        <p:spPr>
          <a:xfrm>
            <a:off x="96417" y="557832"/>
            <a:ext cx="4689898" cy="889000"/>
          </a:xfrm>
          <a:prstGeom prst="rect">
            <a:avLst/>
          </a:prstGeom>
        </p:spPr>
        <p:txBody>
          <a:bodyPr/>
          <a:lstStyle/>
          <a:p>
            <a:pPr marL="342900" indent="-342900" eaLnBrk="0" fontAlgn="base" hangingPunct="0">
              <a:lnSpc>
                <a:spcPct val="120000"/>
              </a:lnSpc>
              <a:spcBef>
                <a:spcPct val="20000"/>
              </a:spcBef>
              <a:spcAft>
                <a:spcPct val="0"/>
              </a:spcAft>
              <a:defRPr/>
            </a:pPr>
            <a:r>
              <a:rPr lang="ja-JP" altLang="en-US" sz="1300" kern="0" dirty="0" smtClean="0">
                <a:latin typeface="HGP創英角ｺﾞｼｯｸUB" pitchFamily="50" charset="-128"/>
                <a:ea typeface="HGP創英角ｺﾞｼｯｸUB" pitchFamily="50" charset="-128"/>
              </a:rPr>
              <a:t>３</a:t>
            </a:r>
            <a:r>
              <a:rPr lang="ja-JP" altLang="en-US" sz="1300" kern="0" dirty="0" smtClean="0">
                <a:latin typeface="HGP創英角ｺﾞｼｯｸUB" pitchFamily="50" charset="-128"/>
                <a:ea typeface="HGP創英角ｺﾞｼｯｸUB" pitchFamily="50" charset="-128"/>
              </a:rPr>
              <a:t>．売場のレベルが高い・・・③</a:t>
            </a:r>
            <a:endParaRPr lang="en-US" altLang="ja-JP" sz="1100" kern="0" dirty="0" smtClean="0">
              <a:solidFill>
                <a:prstClr val="black"/>
              </a:solidFill>
              <a:latin typeface="HGP創英角ｺﾞｼｯｸUB" pitchFamily="50" charset="-128"/>
              <a:ea typeface="HGP創英角ｺﾞｼｯｸUB" pitchFamily="50" charset="-128"/>
            </a:endParaRPr>
          </a:p>
        </p:txBody>
      </p:sp>
      <p:sp>
        <p:nvSpPr>
          <p:cNvPr id="19" name="テキスト ボックス 18"/>
          <p:cNvSpPr txBox="1"/>
          <p:nvPr/>
        </p:nvSpPr>
        <p:spPr>
          <a:xfrm>
            <a:off x="235059" y="836712"/>
            <a:ext cx="8642349" cy="1384995"/>
          </a:xfrm>
          <a:prstGeom prst="rect">
            <a:avLst/>
          </a:prstGeom>
          <a:noFill/>
        </p:spPr>
        <p:txBody>
          <a:bodyPr wrap="square" rtlCol="0">
            <a:spAutoFit/>
          </a:bodyPr>
          <a:lstStyle/>
          <a:p>
            <a:pPr lvl="0" algn="ctr"/>
            <a:r>
              <a:rPr lang="ja-JP" altLang="en-US" sz="2800" b="1" dirty="0" smtClean="0"/>
              <a:t>目線をずらすレイアウトにより店舗その物が</a:t>
            </a:r>
            <a:endParaRPr lang="en-US" altLang="ja-JP" sz="2800" b="1" dirty="0" smtClean="0"/>
          </a:p>
          <a:p>
            <a:pPr lvl="0" algn="ctr"/>
            <a:r>
              <a:rPr lang="ja-JP" altLang="en-US" sz="2800" b="1" dirty="0" smtClean="0"/>
              <a:t>アイキャッチを担っている。</a:t>
            </a:r>
            <a:endParaRPr lang="en-US" altLang="ja-JP" sz="2800" b="1" dirty="0" smtClean="0"/>
          </a:p>
          <a:p>
            <a:pPr lvl="0" algn="ctr"/>
            <a:endParaRPr lang="en-US" altLang="ja-JP" sz="2800" b="1" dirty="0" smtClean="0"/>
          </a:p>
        </p:txBody>
      </p:sp>
      <p:sp>
        <p:nvSpPr>
          <p:cNvPr id="21" name="Rectangle 3"/>
          <p:cNvSpPr txBox="1">
            <a:spLocks noChangeArrowheads="1"/>
          </p:cNvSpPr>
          <p:nvPr/>
        </p:nvSpPr>
        <p:spPr>
          <a:xfrm>
            <a:off x="410666" y="176765"/>
            <a:ext cx="4689898" cy="371915"/>
          </a:xfrm>
          <a:prstGeom prst="rect">
            <a:avLst/>
          </a:prstGeom>
        </p:spPr>
        <p:txBody>
          <a:bodyPr/>
          <a:lstStyle/>
          <a:p>
            <a:pPr marL="342900" indent="-342900" eaLnBrk="0" fontAlgn="base" hangingPunct="0">
              <a:lnSpc>
                <a:spcPct val="120000"/>
              </a:lnSpc>
              <a:spcBef>
                <a:spcPct val="20000"/>
              </a:spcBef>
              <a:spcAft>
                <a:spcPct val="0"/>
              </a:spcAft>
              <a:defRPr/>
            </a:pPr>
            <a:r>
              <a:rPr lang="ja-JP" altLang="en-US" sz="1100" kern="0" dirty="0" smtClean="0">
                <a:solidFill>
                  <a:prstClr val="black"/>
                </a:solidFill>
                <a:latin typeface="HGP創英角ｺﾞｼｯｸUB" pitchFamily="50" charset="-128"/>
                <a:ea typeface="HGP創英角ｺﾞｼｯｸUB" pitchFamily="50" charset="-128"/>
              </a:rPr>
              <a:t>海外進出の</a:t>
            </a:r>
            <a:r>
              <a:rPr lang="ja-JP" altLang="en-US" sz="1100" kern="0" dirty="0" smtClean="0">
                <a:solidFill>
                  <a:prstClr val="black"/>
                </a:solidFill>
                <a:latin typeface="HGP創英角ｺﾞｼｯｸUB" pitchFamily="50" charset="-128"/>
                <a:ea typeface="HGP創英角ｺﾞｼｯｸUB" pitchFamily="50" charset="-128"/>
              </a:rPr>
              <a:t>鍵 ～</a:t>
            </a:r>
            <a:r>
              <a:rPr lang="ja-JP" altLang="en-US" sz="1100" kern="0" dirty="0" smtClean="0">
                <a:solidFill>
                  <a:prstClr val="black"/>
                </a:solidFill>
                <a:latin typeface="HGP創英角ｺﾞｼｯｸUB" pitchFamily="50" charset="-128"/>
                <a:ea typeface="HGP創英角ｺﾞｼｯｸUB" pitchFamily="50" charset="-128"/>
              </a:rPr>
              <a:t>タイ視察レポート～</a:t>
            </a:r>
          </a:p>
          <a:p>
            <a:pPr marL="342900" indent="-342900" eaLnBrk="0" fontAlgn="base" hangingPunct="0">
              <a:lnSpc>
                <a:spcPct val="120000"/>
              </a:lnSpc>
              <a:spcBef>
                <a:spcPct val="20000"/>
              </a:spcBef>
              <a:spcAft>
                <a:spcPct val="0"/>
              </a:spcAft>
              <a:defRPr/>
            </a:pPr>
            <a:endParaRPr lang="en-US" altLang="ja-JP" sz="1100" kern="0" dirty="0" smtClean="0">
              <a:solidFill>
                <a:prstClr val="black"/>
              </a:solidFill>
              <a:latin typeface="HGP創英角ｺﾞｼｯｸUB" pitchFamily="50" charset="-128"/>
              <a:ea typeface="HGP創英角ｺﾞｼｯｸUB" pitchFamily="50" charset="-128"/>
            </a:endParaRPr>
          </a:p>
        </p:txBody>
      </p:sp>
      <p:pic>
        <p:nvPicPr>
          <p:cNvPr id="22530" name="Picture 2" descr="https://fbcdn-sphotos-c-a.akamaihd.net/hphotos-ak-prn1/942352_588772884490865_1616039000_n.jpg"/>
          <p:cNvPicPr>
            <a:picLocks noChangeAspect="1" noChangeArrowheads="1"/>
          </p:cNvPicPr>
          <p:nvPr/>
        </p:nvPicPr>
        <p:blipFill>
          <a:blip r:embed="rId2" cstate="print"/>
          <a:srcRect/>
          <a:stretch>
            <a:fillRect/>
          </a:stretch>
        </p:blipFill>
        <p:spPr bwMode="auto">
          <a:xfrm>
            <a:off x="1522954" y="1825922"/>
            <a:ext cx="6073874" cy="455540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descr="data:image/jpeg;base64,/9j/4AAQSkZJRgABAQAAAQABAAD/2wCEAAkGBhIQERAUEhIQEA8QEA8QEBAPDw8OEg8VFRUXFBQQEhUYHCYeFxkkGRQVHy8gIygpLCwsFR4xNTAqNSYrLCoBCQoKDgwOGg8PGiwgHyU1LCkvLSopLS8tLywsNDUpLCwsLyksKSwqLCwsLCwsLykqLDUpKSwsKSwsKSwpLCwqLP/AABEIAMwAzAMBIgACEQEDEQH/xAAcAAEAAQUBAQAAAAAAAAAAAAAABAIDBQYHAQj/xABEEAACAgACBgcFBAYJBQEAAAABAgADBBEFBhIhMUETIlFhcYGRBzKhscEUI1LRQlNiY3KSMzRDc4KTorLCRFSD0uEl/8QAGgEBAAMBAQEAAAAAAAAAAAAAAAMEBQIBBv/EACQRAQACAgEEAgMBAQAAAAAAAAABAgMRBBIhMUEyUQVxkSIj/9oADAMBAAIRAxEAPwDuMREBERAREw2nNZ68N1AOlvIzFSnLLsLn9ETm1orG5dVrNp1DME5bzuA3knlMHj9csPUSFJvcfo0jb9W90es1bF334s/esWX9TWCK18fxecqTRbgblCjs3CUb8uZ+ELtOLEfOU+/XPEvn0dVVQ5GxmtbxyAAHxmOxOnsYeOJ2O6upB885RdQy8j5b5icTiJVnNknzMrMYsceIXcRpnE/93iMx2Mo+GUsjXHGVndiXbusWtx8gZjMTiZisTiZ7W1/uf68tWv1DoGh/avkwXFVrsnd01We7+JOzvB8pu2i9Y8Nit1N1bt+ANk/8p3zg+EwhsOZ4TY8JoNWAJGRXeGGasp5MrDeDJ45Vq+e6CeNFvHZ2eJo+qmtjrauFxLdJt7sNiDltORv6G39rLgeeXbx3iX6Xi8bhSvSaTqSIiduCIiAiIgIiICIiAiIgIiIGH1o0ycNV1N99p6Okcd54tl2DjNWpwdOGXbxVqqzdYqzdew8y3M+Exmv2szpjGWvLaqrFauRmayd7Mo4bR3b/ANkTFavarWY0m612FZbe56z2kccieA5ZzKz5Ym/3ppYcfTT622HEe0DDJuqrscDhkFrX475AfX/P+wOX95v/ANs2DD6pYVBkKVbvfNz6mV2atYY/2NfkuUr2yXlLEUhrg1vrf3ldPRh8JbvurvByIJ7veEy+J1Jw7e7t1n9lsx6NnMPitSLF312K+XDMGtvrIZvPtNXp9NW0gxRip4j498t4PBFyCZlMdoa8sosptJQ+8lbWbQ7M1zHGZDRV1CuEsV62JyHSApv+kljJExr25mmp2uaP0cFG+SMRjQnDhJOnaxQFKnNG+B7Jp2kNI555RNZ3qXsWjXZd03izxUkEMGRhxVlOasPOdn1W0z9swmHu3BrKxtgbwrr1XH8wM4HfftJ39vhOoexjG7WDtr/VXtl4Oob5ky9xNxOlHk9426DERNBRIiICIiAiIgIiICIiAiIgcN10Q/b8R29Jl+U6dorBCumpBwWtR8N81D2maGNeJrvA6l2yCQNwdeIPiMj5Gb/Sm4eAmTOP/paJaM3/AMV0tdHKWrkzo5Q6TqcaOLoTJLDrJrrI7iVL0T1sisJjtJ6PS5SrqCD6jvB5TJsJYtEqT2WIlz/TONZKDS52nqtCAniy5ZqfQiavZnNp10pyuU/iQeoJGfplNYslvHbcPLQpw3AidF9iNn9dXkDS3rtD/jOdYbi3lOh+xJTtY88vuB5jbP1EvYPnCnm+MuqxETRUCIiAiIgIiICIiAiIgIiIGP0/o1MRh7UcZ5oxU81YDNWHfnGEOaIe1VPwk8iYnRzZVqOajYP+E7P0lbL2tEpqd6yyGUsWCVdJLbvOL2jTqsSsWSPZL7tIzmUMkrVFh5Ytl9zI9plGyzDR9e/fp/hf5iahYZ03SeAqtINiByoIGeeW/ju8phMfomhwR0aqeRUZETumWK9pSdE2aXhj73gJ072I1fc4x+29FHeAgPzYzl9g2OlHNTs/HKdo9kuj+i0bUxGRvey7xUnJD/KAfOa/Hjdts7POq6bnERL6iREQEREBERAREQEREBERATCjqvavY5YeDANn6lvSZqYjSybNqNydCh8VO0vwLekq8r4dX0nwfLT3pJS1ksdJKS8zpyrUUVu8su0M8tM0r3umrVSxka55dseQsRbK8ymrCJirJhMXiAuZPBQSfSZDF3cZqOs+PyXYB3vx/hH5mcVr12isJ99FZmWL0Xo58dikpTMG+05kcUXeXfyXOfR2Ewq1VpWgCpWioijgFUZADyE0f2V6mHC1fablK4m9clVh1qaicwpHJmyBPkDwm/T6fBTpqwc1+qSIiToSIiAiIgIiICIiAiIgIiICQdM07VTEb2rysHfs8R5jOToInN69VZrPt1W3TMS1cWZzwvLeIr6J3r/Cc170Pu/UeUtm6fNW3WZiWxERMbheLS29ksvfI1uIkcy7iq7ddMbicRPL8VI9dRs3k7NY3lju8hOO89oTRGu8oOLxHHs4zK6j6ipiHTHXt0i5saKMsgrVs1e0/wCLeuYHaZrmmsYHYhdy7gPAcJ0v2cn/APOw/c2Iz/zrD9Zf/HUicszP0rc60xijX22WIib7FIiICIiAiIgIiICIiAiIgIiICIkfGaQrpGbsB2DizdwHEwIGsOjTYodBnZWDuHF15r48x/8AZqLYuZvSGslj7q/ul7dxc/QTEYbDh7ACxVnzyJybabLPIg8eBmZzOJ17yV8+17jcjp/xZEsxktbTv7oJ+A9TMnbovELnsjDt35MpPlkfnLNmCvy6zqP2awB8TMaa687acWj0gvUle+1szyRd+fjMVpPSrWdUdVBwUfWScbhGXPqnx971MxFs836hJEe0W2ZrVvXW/AgJktuHzLGogKyk7yUf6HPymJ6EnfkdkHInln2eMoeqa/47F5yT+mbz8nikft2bV/WzDY0fdPlYPfpcbFieXMd4zEzE+fOjZGDoWVlOauhKsp7iN4m76se1Aps147rDcBilXf8A+ZVH+pR5TWZjpkS3RetiqyMrowBVlIYMDwIIlyAiIgIiICIiAiIgIiICImK05pBl2a6zlZYCSw41oNxbxPAefZAt6V07sk10gNYPec70q8e1u6YF6ySWYl3PFm3k/kO4SYmGCjIDIeufeTzMt2LAhOkxOmMUajQy8RfWfHI7x5jMeczdgmv6xb2w69tufoI8jdS4YAjgRmJDxHCZLA4AvUuRyIHPgZQ+hbG3dUDtJ/KYefjZItqI208WamtzLWcVzjR2qjYpgSuzVzsIyJ7l7flNuwurVanN/vG7DuX05+cq1h0n9npOzkHbqVjs7T5D6TvD+PmZ3l/hk5uo1j/rQ9YcPXtiqnJKKM1UAZ7bfp2MeZJ3eUxf2FR3+MlmUPNiIiI1DNmZmdyidGo/RXLsyEs36NrYZqMvDMSRZLAs2T3cxPXi5oDTt+j3+7ZmoJO3hnI2Dn+kh/Qbw3HPeOzq+g9P04yvbqbudG3PWfwsPrwM5LaocfXskXB6QuwdotqbZcbj+GxeaOOY+UDu0TFat6wV42hbE3H3bEPGtxxU93YeYmVgIiICIiAiIgIiICalXielstt4h3Kp/AnVXLx3n/FM/pzFmrD3OPeWttn+IjJfiRNXwq7Cqo4KoX0EDIF5HsMp6SW2eBRYZgNMb8ThR3uflM47TB39bHUjsrz9WP5QOlaLXKtfCTJHwIyQeEkQPGbLedwG8znesGlPtFpI/o16tY7ubef5TYdb9L7C9Cp6zjN8uS9nn8pphgUGUPKzKHgRrJFskmwyLYYFtLtk9x4/nKr0DDKR7DLtb5qPSBM1H08cHjFDEim4im0csyepZ4g7vBjO1T510inWPYRO2alaY+04LDuxzsCCuwnizp1Sx8cs/OBnonm0IzgexEQEREBERAwWuNuVCL+suqXxAO2R6LMCLJlNdrN+FX95Y/8AKhH/ADmDDwJPSSk2SxtzwvAuM8xmEG1jx+zWg+JP1kwvI+gV2sbYezYH+kQOlYYdUeEt6Qxq01s7cFG4fiPIDzl6obhNM1s0t0lnRqepXx/abn6cPWBhMXiWsdnY5sxJP5SwZ6TKTA8MtWGXCZHsaBZsMi2GX7GkWwwLFhlWGbcfGWrDGFbefCBZ0kOB8RN19kWkv6zSTw2Ll8+q3xC/zTS9I+74ETI+zjF9HpBOQsqtrPfnk4HqggdqDyoPLFaMeA8+EujDt3esCsPKhZKRQe2XBUIHoeVQBEBERA1DXhvvsIOWxij6GkfWYMPNo110a1laWoCz4fbJUby1bZdIB3jZU/4Zp9dwYAgggjMEcxAk7c8LyztRtQLhaV6opnibj+3l6ASMWmQ1ITOy1v3jQNv09pP7PSSPfbqp4ni3lOes0yWsOlOnuJB+7Tqp4Di3mfpMUTAEzwxKGaB47SNY0rseRrGgUWNItjS7Y0jWNAtWNKMO3W8jKbGlFL9cefygXcf7h8vnLWrOI2MbhW7LlHqCv1lzFnqt4GYzR1mWIw5/f0/71ED6Bw2kCvevZ+Uy1VwYZjePlNTF8yWhrybMhwIO15cDAzsREBERAREQE0nWLVJq2a7CrtIxLW4cbiDxL0/VefKbtEDk1OIDjMHPeQeRBHEEcj3Svam86c1RqxJLrnTfl/SoB1uzpF4OPj3iabpPQ+IwuZtTarH9vVm1eXa44p57u+BH2pd0Zi+jocD3rGcZ9gz3n6SMlgYAggg8CDmDPFGQygV5zzOUlpQ1kCpmlh3nj2Sy7wDvI7vPXeR3eB5Y8jWNKneR7HgUWNLdTdZfGeWNLKP1h4iBPxB6reBmIwR++o/v6T6Opk/F4kKD25cJk9QdSr8datuzsYWts+lcbrGHJB+lkefDdA6DhdqxgqAsx5D5num46M0cKVy4uctpvoO6NG6KroXJBvPvMfebx/KTICIiAiIgIiICIiAiIgYPSepuGuJYKabDxsoIrJPaw91vMTWcdqRiq8zW1eJX/IsHdkc1b1E6FEDjeNZqTlcllB4DpVKqe4N7p8jLXTA8CCO0HOdoZQQQQCDxBGYMxWJ1TwdhzbDU59qoEP8ApygcnayWXsnTrfZ3gjn1LF/hvtGXlnlIdns2wu/JsQPC0HL1UwObvZLDvOjn2ZYb9biv8yr/ANJWvswwm7NsSfG1Rn6LA5a7yO7zsdfsuwHNLW8cRb8gcpMp9nuj1/6atv7zaf5mBwW/Equ9mVR2kgSZorQGKxZH2ei2xTkRZslKsjz6Q5KfImfQOE0DhqcujopQjgVqQH1yzk+BzLVj2OKjCzHOLjxGGrBFYP7xzvs8sh4zpVVSooVQFVQFVVAAUDcAAOAlcQEREBERAREQP//Z"/>
          <p:cNvSpPr>
            <a:spLocks noChangeAspect="1" noChangeArrowheads="1"/>
          </p:cNvSpPr>
          <p:nvPr/>
        </p:nvSpPr>
        <p:spPr bwMode="auto">
          <a:xfrm>
            <a:off x="143608" y="-144463"/>
            <a:ext cx="281354"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24580" name="AutoShape 4" descr="data:image/jpeg;base64,/9j/4AAQSkZJRgABAQAAAQABAAD/2wCEAAkGBhIQERAUEhIQEA8QEA8QEBAPDw8OEg8VFRUXFBQQEhUYHCYeFxkkGRQVHy8gIygpLCwsFR4xNTAqNSYrLCoBCQoKDgwOGg8PGiwgHyU1LCkvLSopLS8tLywsNDUpLCwsLyksKSwqLCwsLCwsLykqLDUpKSwsKSwsKSwpLCwqLP/AABEIAMwAzAMBIgACEQEDEQH/xAAcAAEAAQUBAQAAAAAAAAAAAAAABAIDBQYHAQj/xABEEAACAgACBgcFBAYJBQEAAAABAgADBBEFBhIhMUETIlFhcYGRBzKhscEUI1LRQlNiY3KSMzRDc4KTorLCRFSD0uEl/8QAGgEBAAMBAQEAAAAAAAAAAAAAAAMEBQIBBv/EACQRAQACAgEEAgMBAQAAAAAAAAABAgMRBBIhMUEyUQVxkSIj/9oADAMBAAIRAxEAPwDuMREBERAREw2nNZ68N1AOlvIzFSnLLsLn9ETm1orG5dVrNp1DME5bzuA3knlMHj9csPUSFJvcfo0jb9W90es1bF334s/esWX9TWCK18fxecqTRbgblCjs3CUb8uZ+ELtOLEfOU+/XPEvn0dVVQ5GxmtbxyAAHxmOxOnsYeOJ2O6upB885RdQy8j5b5icTiJVnNknzMrMYsceIXcRpnE/93iMx2Mo+GUsjXHGVndiXbusWtx8gZjMTiZisTiZ7W1/uf68tWv1DoGh/avkwXFVrsnd01We7+JOzvB8pu2i9Y8Nit1N1bt+ANk/8p3zg+EwhsOZ4TY8JoNWAJGRXeGGasp5MrDeDJ45Vq+e6CeNFvHZ2eJo+qmtjrauFxLdJt7sNiDltORv6G39rLgeeXbx3iX6Xi8bhSvSaTqSIiduCIiAiIgIiICIiAiIgIiIGH1o0ycNV1N99p6Okcd54tl2DjNWpwdOGXbxVqqzdYqzdew8y3M+Exmv2szpjGWvLaqrFauRmayd7Mo4bR3b/ANkTFavarWY0m612FZbe56z2kccieA5ZzKz5Ym/3ppYcfTT622HEe0DDJuqrscDhkFrX475AfX/P+wOX95v/ANs2DD6pYVBkKVbvfNz6mV2atYY/2NfkuUr2yXlLEUhrg1vrf3ldPRh8JbvurvByIJ7veEy+J1Jw7e7t1n9lsx6NnMPitSLF312K+XDMGtvrIZvPtNXp9NW0gxRip4j498t4PBFyCZlMdoa8sosptJQ+8lbWbQ7M1zHGZDRV1CuEsV62JyHSApv+kljJExr25mmp2uaP0cFG+SMRjQnDhJOnaxQFKnNG+B7Jp2kNI555RNZ3qXsWjXZd03izxUkEMGRhxVlOasPOdn1W0z9swmHu3BrKxtgbwrr1XH8wM4HfftJ39vhOoexjG7WDtr/VXtl4Oob5ky9xNxOlHk9426DERNBRIiICIiAiIgIiICIiAiIgcN10Q/b8R29Jl+U6dorBCumpBwWtR8N81D2maGNeJrvA6l2yCQNwdeIPiMj5Gb/Sm4eAmTOP/paJaM3/AMV0tdHKWrkzo5Q6TqcaOLoTJLDrJrrI7iVL0T1sisJjtJ6PS5SrqCD6jvB5TJsJYtEqT2WIlz/TONZKDS52nqtCAniy5ZqfQiavZnNp10pyuU/iQeoJGfplNYslvHbcPLQpw3AidF9iNn9dXkDS3rtD/jOdYbi3lOh+xJTtY88vuB5jbP1EvYPnCnm+MuqxETRUCIiAiIgIiICIiAiIgIiIGP0/o1MRh7UcZ5oxU81YDNWHfnGEOaIe1VPwk8iYnRzZVqOajYP+E7P0lbL2tEpqd6yyGUsWCVdJLbvOL2jTqsSsWSPZL7tIzmUMkrVFh5Ytl9zI9plGyzDR9e/fp/hf5iahYZ03SeAqtINiByoIGeeW/ju8phMfomhwR0aqeRUZETumWK9pSdE2aXhj73gJ072I1fc4x+29FHeAgPzYzl9g2OlHNTs/HKdo9kuj+i0bUxGRvey7xUnJD/KAfOa/Hjdts7POq6bnERL6iREQEREBERAREQEREBERATCjqvavY5YeDANn6lvSZqYjSybNqNydCh8VO0vwLekq8r4dX0nwfLT3pJS1ksdJKS8zpyrUUVu8su0M8tM0r3umrVSxka55dseQsRbK8ymrCJirJhMXiAuZPBQSfSZDF3cZqOs+PyXYB3vx/hH5mcVr12isJ99FZmWL0Xo58dikpTMG+05kcUXeXfyXOfR2Ewq1VpWgCpWioijgFUZADyE0f2V6mHC1fablK4m9clVh1qaicwpHJmyBPkDwm/T6fBTpqwc1+qSIiToSIiAiIgIiICIiAiIgIiICQdM07VTEb2rysHfs8R5jOToInN69VZrPt1W3TMS1cWZzwvLeIr6J3r/Cc170Pu/UeUtm6fNW3WZiWxERMbheLS29ksvfI1uIkcy7iq7ddMbicRPL8VI9dRs3k7NY3lju8hOO89oTRGu8oOLxHHs4zK6j6ipiHTHXt0i5saKMsgrVs1e0/wCLeuYHaZrmmsYHYhdy7gPAcJ0v2cn/APOw/c2Iz/zrD9Zf/HUicszP0rc60xijX22WIib7FIiICIiAiIgIiICIiAiIgIiICIkfGaQrpGbsB2DizdwHEwIGsOjTYodBnZWDuHF15r48x/8AZqLYuZvSGslj7q/ul7dxc/QTEYbDh7ACxVnzyJybabLPIg8eBmZzOJ17yV8+17jcjp/xZEsxktbTv7oJ+A9TMnbovELnsjDt35MpPlkfnLNmCvy6zqP2awB8TMaa687acWj0gvUle+1szyRd+fjMVpPSrWdUdVBwUfWScbhGXPqnx971MxFs836hJEe0W2ZrVvXW/AgJktuHzLGogKyk7yUf6HPymJ6EnfkdkHInln2eMoeqa/47F5yT+mbz8nikft2bV/WzDY0fdPlYPfpcbFieXMd4zEzE+fOjZGDoWVlOauhKsp7iN4m76se1Aps147rDcBilXf8A+ZVH+pR5TWZjpkS3RetiqyMrowBVlIYMDwIIlyAiIgIiICIiAiIgIiICImK05pBl2a6zlZYCSw41oNxbxPAefZAt6V07sk10gNYPec70q8e1u6YF6ySWYl3PFm3k/kO4SYmGCjIDIeufeTzMt2LAhOkxOmMUajQy8RfWfHI7x5jMeczdgmv6xb2w69tufoI8jdS4YAjgRmJDxHCZLA4AvUuRyIHPgZQ+hbG3dUDtJ/KYefjZItqI208WamtzLWcVzjR2qjYpgSuzVzsIyJ7l7flNuwurVanN/vG7DuX05+cq1h0n9npOzkHbqVjs7T5D6TvD+PmZ3l/hk5uo1j/rQ9YcPXtiqnJKKM1UAZ7bfp2MeZJ3eUxf2FR3+MlmUPNiIiI1DNmZmdyidGo/RXLsyEs36NrYZqMvDMSRZLAs2T3cxPXi5oDTt+j3+7ZmoJO3hnI2Dn+kh/Qbw3HPeOzq+g9P04yvbqbudG3PWfwsPrwM5LaocfXskXB6QuwdotqbZcbj+GxeaOOY+UDu0TFat6wV42hbE3H3bEPGtxxU93YeYmVgIiICIiAiIgIiICalXielstt4h3Kp/AnVXLx3n/FM/pzFmrD3OPeWttn+IjJfiRNXwq7Cqo4KoX0EDIF5HsMp6SW2eBRYZgNMb8ThR3uflM47TB39bHUjsrz9WP5QOlaLXKtfCTJHwIyQeEkQPGbLedwG8znesGlPtFpI/o16tY7ubef5TYdb9L7C9Cp6zjN8uS9nn8pphgUGUPKzKHgRrJFskmwyLYYFtLtk9x4/nKr0DDKR7DLtb5qPSBM1H08cHjFDEim4im0csyepZ4g7vBjO1T510inWPYRO2alaY+04LDuxzsCCuwnizp1Sx8cs/OBnonm0IzgexEQEREBERAwWuNuVCL+suqXxAO2R6LMCLJlNdrN+FX95Y/8AKhH/ADmDDwJPSSk2SxtzwvAuM8xmEG1jx+zWg+JP1kwvI+gV2sbYezYH+kQOlYYdUeEt6Qxq01s7cFG4fiPIDzl6obhNM1s0t0lnRqepXx/abn6cPWBhMXiWsdnY5sxJP5SwZ6TKTA8MtWGXCZHsaBZsMi2GX7GkWwwLFhlWGbcfGWrDGFbefCBZ0kOB8RN19kWkv6zSTw2Ll8+q3xC/zTS9I+74ETI+zjF9HpBOQsqtrPfnk4HqggdqDyoPLFaMeA8+EujDt3esCsPKhZKRQe2XBUIHoeVQBEBERA1DXhvvsIOWxij6GkfWYMPNo110a1laWoCz4fbJUby1bZdIB3jZU/4Zp9dwYAgggjMEcxAk7c8LyztRtQLhaV6opnibj+3l6ASMWmQ1ITOy1v3jQNv09pP7PSSPfbqp4ni3lOes0yWsOlOnuJB+7Tqp4Di3mfpMUTAEzwxKGaB47SNY0rseRrGgUWNItjS7Y0jWNAtWNKMO3W8jKbGlFL9cefygXcf7h8vnLWrOI2MbhW7LlHqCv1lzFnqt4GYzR1mWIw5/f0/71ED6Bw2kCvevZ+Uy1VwYZjePlNTF8yWhrybMhwIO15cDAzsREBERAREQE0nWLVJq2a7CrtIxLW4cbiDxL0/VefKbtEDk1OIDjMHPeQeRBHEEcj3Svam86c1RqxJLrnTfl/SoB1uzpF4OPj3iabpPQ+IwuZtTarH9vVm1eXa44p57u+BH2pd0Zi+jocD3rGcZ9gz3n6SMlgYAggg8CDmDPFGQygV5zzOUlpQ1kCpmlh3nj2Sy7wDvI7vPXeR3eB5Y8jWNKneR7HgUWNLdTdZfGeWNLKP1h4iBPxB6reBmIwR++o/v6T6Opk/F4kKD25cJk9QdSr8datuzsYWts+lcbrGHJB+lkefDdA6DhdqxgqAsx5D5num46M0cKVy4uctpvoO6NG6KroXJBvPvMfebx/KTICIiAiIgIiICIiAiIgYPSepuGuJYKabDxsoIrJPaw91vMTWcdqRiq8zW1eJX/IsHdkc1b1E6FEDjeNZqTlcllB4DpVKqe4N7p8jLXTA8CCO0HOdoZQQQQCDxBGYMxWJ1TwdhzbDU59qoEP8ApygcnayWXsnTrfZ3gjn1LF/hvtGXlnlIdns2wu/JsQPC0HL1UwObvZLDvOjn2ZYb9biv8yr/ANJWvswwm7NsSfG1Rn6LA5a7yO7zsdfsuwHNLW8cRb8gcpMp9nuj1/6atv7zaf5mBwW/Equ9mVR2kgSZorQGKxZH2ei2xTkRZslKsjz6Q5KfImfQOE0DhqcujopQjgVqQH1yzk+BzLVj2OKjCzHOLjxGGrBFYP7xzvs8sh4zpVVSooVQFVQFVVAAUDcAAOAlcQEREBERAREQP//Z"/>
          <p:cNvSpPr>
            <a:spLocks noChangeAspect="1" noChangeArrowheads="1"/>
          </p:cNvSpPr>
          <p:nvPr/>
        </p:nvSpPr>
        <p:spPr bwMode="auto">
          <a:xfrm>
            <a:off x="143608" y="-144463"/>
            <a:ext cx="281354"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24586" name="AutoShape 10" descr="data:image/jpeg;base64,/9j/4AAQSkZJRgABAQAAAQABAAD/2wCEAAkGBg8QDhAQDw8QDw8QEA8QDw4PDxAQDRAOFxAXFBQQFBIXGyYeFxkmGRISHy8gIycpLSwtFSAyNTAqNSYrLCkBCQoKDgwMFQ8PFyscFx0qKTQpKS4sNSkpLCkwKSk1NSksKSkpLCk1KTYpNTUpLCkpKSkpKSk1LCkpKSkpKSkpKf/AABEIAMIBAwMBIgACEQEDEQH/xAAbAAEAAgMBAQAAAAAAAAAAAAAABAUCAwYBB//EAEUQAAIBAgIFBQ0GBQIHAAAAAAECAAMRBBIFITFRcRNBYZGxBhQiMlJyc4GhsrPB0QcjJDRCdDNjg5LhQ2IVU4KjpPDx/8QAGgEBAAMBAQEAAAAAAAAAAAAAAAEDBAUCBv/EAC0RAQEAAQIEAgkFAQAAAAAAAAABAgQRAyExUTOBBRIjJDJxkbHBFEFCUmET/9oADAMBAAIRAxEAPwD7jERAREQEREBERAREQEREBERAREQEREBERAREQEREBERAREQEREBERAREQEREBERAREQExdwNpA4m0ylbpNvCA3D5/wCIE7vhPKX+4T3ll8pesShq1VVSzEKo2sxsAOkzQulKB2V6R/qJ9Z7mFvSItk6um5Rd46xPcw3ic4MZSOypTPB0+szWop2Mp4EGPUsN46GJQAzK56Z52SvYlFnbeesz3lm8pusxsLyJSDEP5bf3Ge99P5bdcbC6iU3fdTyj7J6MbU8o9Q+kbC4iVHf9TyvYJ7/xCpvHUI2FtEqxpF/9p9Un4XECoiuNjAH/ABIG2ImurXVfGIHb1QNkSvq6U8getvpIxxlQ/qPqtAuYlQMZU8o9Q+kyGNqeV7B9IFrErO/nG1h1CbcDpNajFNWZRfiL2v2dcCdERAREQEREBERASr0ifvP+kfOWkqdIH7w8B2SYKPuna2DrcFHXUWcAjzue7B7YKp0tTH/cB+U4BGne9Gz2WV/38RztV8c+ScjyRTaQKbyRTebsoyLKlUkqnWO89crKbyVTeUZYi0pYhvKbrMlU8S3lN1mVdN5JpvM2WE7J3vdZpiG8o9c3JWO+QKbyQjynLCdj18u9TVqGbA0io03K0puE7H/XP+1+rdPDPFM9Mo4mMk5NWmzyyz2t35C7RxEsNB/laPTTU9YvK8bRxEsdCflMP6Gl7gmauiiaU0k4qcmng2ALNz3OwDqlcarbzM9KN+IqcKfYZGzwNwqtvnvLtv8AYJozxngSO+G3+yenSGVSWAFucSNnkPTDfh6vmfMQIWlO6baqazv5pI7ga7PjKhY3PIN8RJyM6r7OvzdT0DfESB9EiIkBERAREQEREBKjHH7xvV2CW8psWfvG4yYOb7tm/Bnpq0x2n5TgQZ3Xd034VBvrL7jzhJ9F6OnsPO/hzdT4nk3I0kI8hqZtRpusZk+m8k03lejyTTeU5RCxpvJVN5W03kqm8oygsabyTTeV9N5JpvKMohPRpvVpCR5vRpTYhMVpskZGkhdky8ecmvSeJfkEyz0OLYXD+ho/DEqqxsjHcrH2S40YLYeiP5VP3BMddNzumntiX4U+wyHyk3d0VS2KfzU7DK3lxAmcpHKSHy4jlxAmcpI2k3vh63mHtEw5cTVjKl6Fb0Z95YHMmdT9nJ/F1PQN8RJyhM6r7OfzdT0DfESB9GiIkBERAREQEREBKXE+O3nHtl1KOqfCbzj2yYOV7vW+5ojfVJ6kP1nEzsu79vAoD/dUPsX6zjZ9J6Pnu883M1PiUmStMYm5nSUeSEeQVab0eeLBPpvJVN5XU3kmm8pyiFlTqSTTeVtN5KpvKMsRZU3khHlfTeSabyjKITkaTaewcJWU3llS8UcBMWonKNej+O/JhjDalUO6nU9wy+wQtSpjcie6Jz+kT9xW9DV+GZ0dEWVR0DsmGuk4TuxrZcWfMT5yj77lh3f1LYz+mvaZzXLwLXvuO+5VcvHLwLXvubFr5qdcfyT76ym5eS8DVumI9A3xEgQiZ1X2cfnKnoG+Ik5MmdX9m5/GVP27/ESB9IiIkBERAREQEREBKJtp4mXhMopMHH937a8OOiqfan0nIzqe75vvaI3U2PW/+Jy0+m0M93x8/vXL1HiUiIm1Q9matNc9BkCVTeSKbyCjSRTeV2CfTeSqVSV1N5JpvKcsULKm8k03ldTqSVTeUZQWNN5cUfFXgOyc/TedBR8VfNXsnO1U5Rs0nxVo0p+Xrehq/DM6cCcxpP8AgVfRsOsWnUTn10Hy77Rz+NHol7TOVzzrPtFS+NHo17TOW5KBhnjPMuSnvJQMM8n6JbViP27fESQuSk/RiWXEft2+IkCKTOr+zb85U/bv8RJyZnV/Zt+cqft3+Ikmj6VERPIREQEREBERAxqHwTwPZKKXlUeC1tx7JSSYOG7u2/E0xuoj2u05qfVMVoyhVN6tJHNrXZQWtuvt5zIb9y2DP+gB5rVF7GnZ0+vw4fDmFl5MXE0+WWVsr5vE+gP3FYQ7BUXhU+oMjVO4OgfFq1V45G+QmqekODe88lV02biInXv3AeTiP7qX0aRqncHXHi1aR451+Rlk1vAv8vu8XgcSfs5oGbkaW9TuKxY2Cm3m1APeAmhu5jGL/oMfNam3Y0s/UcLLpnPq83hZ9qjI8k03mB0TiV20Kw/psewTzk3XxlZfOUjtjfG9K8XGzrE2m8lU6kradSSqbyvLF5WKPOopeKvmjsnH06k7FNg4DsnK1s29XzbdJ1yR9J/wX6co63A+c6icxpD+Hbe9AdddB85085tb3zru5o5sZ/TX5znu9eidh3UUc2KbzU+cqe9IFL3r0R3r0S670jvSBS969E30KOWniD/Ib30ln3pMMTRy0K5/lH3lgcwTOr+zU/jan7d/iU5yRM6z7NPztT9u/wASnJH0yIieQiIgIiICJDxGkQupRmPPrsOuaaWmQ2xbgGxKuCL7oFlNbUEO1VPqF5GGlU51YeoH5zYNI095HFW+kDI4Gn5PUSJgdHJ0j1zYuMpn9a9YHbNi1AdhB4EQIh0WvMx9hmB0XubrH+ZYRJ3FYdGPzFT1iYHR9TcDwIk7EY1U1bTuHzM0jSg51PXHMV1VgrFWIDDmMxFRfKHWJG0tVDViwuLhdvCQKourDerD2SRdCe3mzuWxaNgMLdluKFNSCR+lcvylrkpnmQ+oGRuKNqKnaqnioM0to2gdtGn/AGKOydCcHTP6R6tUwOj6e4jgTPUzs6VFxl6xzp0PQ/5YHAsPnJkszoxeYsOo/KYHRe5/Z/mTc7l1u6JjJ0myox3ir01sKP8Ayac6aVv/AAcFkLPqR1fKBbMym63O4NY8VHNcGynivTkdPLfEv5qdhkDk5aaYW+JqcKfYZEyQI3Jxyck5IyQI3JyNpNbYev6M+8JZZJD00tsLW9GfeEDhjO0+zLAua1Wva1MUzSvvcsrWHALr84TjsPh3qOtNBmd2CqBzsdk+16K0amGoJRpjwUFr87NtLHpJuYolxESAiJpxGKVBrOvmHOYG1nAFybCVuKxpbUNQ9p4zTiMWW1k2A5uYSLiqpVCQQDsBILaydWobZIU8RmL6hZNVwbkm1zqExpVkWkpCFVNsqqAWN9nrPTNFamAiUtQV9TA+Pa+Y2UdO3mE2MuaqFNgqDMBfxjsHg7hqkjYFpqxAYh6lzsuQLW5tgHaZ4tAZeTSrrXLnNznIJ13PMTrmtH1vVbMAoICnaAPGOUb9UxzFKZJ/iVCbKV2sdSrZegC8CXyTM6kOuQZswFiWbZa+4fKK1N7rlUWzeETzLt1dPN65ErUgEp0RYk2BGzwRrLWG0areubHJNZQL2QFjZrDcosOeBvD1A9spCBb5rsLtfYOr2z1Mc5D3zqFJGtjdgNpHRNVCsxqVNbZVsoB1C+02382uY0se3JNULA62KlhlXLsXpt7dcgb6RzIr+EuYXCsBmt/72zGnVVs1m1KSpJBABG3XMamOYU0JCMxyDwvBFztNtvqmb1VzBOT8F89yDYDUSeJN+2SMTkZc10K2vmNrW33MNgl8keqZ1aNMrlZCFFjbmsNY9Wqe06dJ+Tq3awJZARa52BrdnGBhRwwpoqIuVFFlUDUBPajZQTYmwvZVLMeAG0z1qYexWsLB7m19ZX9J6L26pnyLllYVFyZSbAg5idhvuteBE0IuJrVlr1CcPQTNyeGJHK1CVK56o/SNdwv/ANPT3lPQoVM7Z7ZLKFFtd+ck9U38gN0jYWMSvCHmZh6zMgX5nPrsY2E6JBbEuoJLLYAkkjYBM9F48V6K1ALBi4HBXK39kgVWksG5rVXynIFTwtQGw3tvkLJOl0h/BqeaZzckeZIyz2e3gY5ZA08PwtbzPmJY3lLghXxOPq4Y2bDjXUDAAKllI1gX1tYW3E7tQbe4zQ/IqMQ6jlX107jWlMi3WQeq3TO6wmJWogdSCDfWNYuDY6+IMgHQYbVUqMV51TwQRuvLGhQWmiogCqoAVRsAijZERIGvEMwU5Rc6rAbdsq3XXdke+8g9tpcRAoalKk1s3MbgHZfpHPFTCq9vDNgb2uQG3X3y9Kg7RfjNTYOmf0L1ASRTvhCWUhxYX1CwJPHbbo55j3m4fMAoU62sLs7bBc7gJbNo6nuI4MZgdGDmdhxsY3FV3nlQqoZb31qfDvvvvmpaDMigg0gDfKDdsvMCeY8JcHAVBsqA8QR85icNWHMrev6iNxUsb1hbmTXZd51AseboG6equQ1HbKqkg313OrxmJ7BLJkqDbSvwsewzVUC7HpnaDrU2uNh1iNxW00K0G1MmosMpvUsddyfKnuIU8kgsV1oCijOxHkX9W3ok6pTovYNrAINtouNkVcKj2u5sDe2wE819454ETEfxKQJFrkgWuxe2ojcBfbM0p/fZ2UWVcqG+sk7T0bvXJFTBklSKgABuQNRbcCeYds8q4J2sAQFJ8M7WK7hx3wNTs1V7bKKWLMDrqNfxAd19s14qqzHk0JVrA5gPBRM1rDpte3CSnWoihaaDVZVU6lA3ma8Szasqm7ar21KPKMCK4BPJU7BR/F1bEIJsDvPzma0hUPJiwooPvCDaxBFqQ4iSKBRStPKzMQSz85sNbMeoRWdEWygBSxNudqjHtvJGGOxLEgLcM9wCD4gsfC9kxq4hwVpo7BiB4R12RSASen5zBVyAuwvUcC6qdpA1Is9VeTDMQWZmBIGs5jYBF6NggSe/nNUIpBIs1QEahT16gd5NhN9HFOaoSwICkuR+nyRxN+oSJTU0l1kM7G17XLMScqjoF+2Z8quFw7PUN3N2c+VUPNwHygaNM4kVa9LBK2U1STVI2imq5io6bD2idFRoqiqigKqgKqjYABYCVPc/onkwa9UXxNbW5O1FJuKY3c1+ngJczyE1th0O1FPFRNkQIzaNpH9A9Vx2TU2h6R5mHBj85OiBWtoNOZmHGxmzRmiUocoV1vVfPUcjWTawHAAe075OiAiIgIiICIiAiIgIiICIiAiIgYtTU7QDxAM1NgaZ/QPVq7JviBEbRic2YcGPzmB0ZudhxAP0k6IFecDVGxweNx9Z4aNYcwbgR85YxAqy1QbaR9Qv2TW1RP1U7W2XFrHZzjpMuIgUuWixBtrF7G97X1Ge970ywbMbgEC+wX2m2/mlq1BDtVTxAmttH0j+kDgSOySK8YZc/KFwcqkKNgXym421Sv0cO/cRypv3thz4AOypW234DUerpl2+ikIIu4uLam+om/B4RKVNadNQqILKB29J6YG6IiQEREBERAREQEREBERAREQEREBERAREQEREBERAREQEREBERAREQEREBERAREQEREBERAREQEREBERAREQEREBERAREQEREBERAREQEREBERAREQEREBERAREQEREBERAREQP/Z"/>
          <p:cNvSpPr>
            <a:spLocks noChangeAspect="1" noChangeArrowheads="1"/>
          </p:cNvSpPr>
          <p:nvPr/>
        </p:nvSpPr>
        <p:spPr bwMode="auto">
          <a:xfrm>
            <a:off x="143608" y="-144463"/>
            <a:ext cx="281354"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33" name="Text Box 14"/>
          <p:cNvSpPr txBox="1">
            <a:spLocks noChangeArrowheads="1"/>
          </p:cNvSpPr>
          <p:nvPr/>
        </p:nvSpPr>
        <p:spPr bwMode="auto">
          <a:xfrm>
            <a:off x="95710" y="173350"/>
            <a:ext cx="293077" cy="314325"/>
          </a:xfrm>
          <a:prstGeom prst="rect">
            <a:avLst/>
          </a:prstGeom>
          <a:solidFill>
            <a:schemeClr val="bg1">
              <a:lumMod val="65000"/>
            </a:schemeClr>
          </a:solidFill>
          <a:ln w="9525">
            <a:solidFill>
              <a:schemeClr val="bg1">
                <a:lumMod val="85000"/>
              </a:schemeClr>
            </a:solidFill>
            <a:miter lim="800000"/>
            <a:headEnd/>
            <a:tailEnd/>
          </a:ln>
          <a:effectLst/>
        </p:spPr>
        <p:txBody>
          <a:bodyPr>
            <a:spAutoFit/>
          </a:bodyPr>
          <a:lstStyle/>
          <a:p>
            <a:pPr algn="ctr">
              <a:spcBef>
                <a:spcPct val="50000"/>
              </a:spcBef>
            </a:pPr>
            <a:r>
              <a:rPr lang="en-US" altLang="ja-JP" sz="1400" b="1" dirty="0" smtClean="0">
                <a:solidFill>
                  <a:schemeClr val="bg1"/>
                </a:solidFill>
                <a:latin typeface="HGP創英ﾌﾟﾚｾﾞﾝｽEB" pitchFamily="18" charset="-128"/>
                <a:ea typeface="HGP創英ﾌﾟﾚｾﾞﾝｽEB" pitchFamily="18" charset="-128"/>
              </a:rPr>
              <a:t>Ⅰ</a:t>
            </a:r>
            <a:endParaRPr lang="en-US" altLang="ja-JP" sz="1400" b="1" dirty="0">
              <a:solidFill>
                <a:schemeClr val="bg1"/>
              </a:solidFill>
              <a:latin typeface="HGP創英ﾌﾟﾚｾﾞﾝｽEB" pitchFamily="18" charset="-128"/>
              <a:ea typeface="HGP創英ﾌﾟﾚｾﾞﾝｽEB" pitchFamily="18" charset="-128"/>
            </a:endParaRPr>
          </a:p>
        </p:txBody>
      </p:sp>
      <p:sp>
        <p:nvSpPr>
          <p:cNvPr id="35" name="Rectangle 3"/>
          <p:cNvSpPr txBox="1">
            <a:spLocks noChangeArrowheads="1"/>
          </p:cNvSpPr>
          <p:nvPr/>
        </p:nvSpPr>
        <p:spPr>
          <a:xfrm>
            <a:off x="96417" y="557832"/>
            <a:ext cx="4689898" cy="889000"/>
          </a:xfrm>
          <a:prstGeom prst="rect">
            <a:avLst/>
          </a:prstGeom>
        </p:spPr>
        <p:txBody>
          <a:bodyPr/>
          <a:lstStyle/>
          <a:p>
            <a:pPr marL="342900" indent="-342900" eaLnBrk="0" fontAlgn="base" hangingPunct="0">
              <a:lnSpc>
                <a:spcPct val="120000"/>
              </a:lnSpc>
              <a:spcBef>
                <a:spcPct val="20000"/>
              </a:spcBef>
              <a:spcAft>
                <a:spcPct val="0"/>
              </a:spcAft>
              <a:defRPr/>
            </a:pPr>
            <a:r>
              <a:rPr lang="ja-JP" altLang="en-US" sz="1300" kern="0" dirty="0" smtClean="0">
                <a:latin typeface="HGP創英角ｺﾞｼｯｸUB" pitchFamily="50" charset="-128"/>
                <a:ea typeface="HGP創英角ｺﾞｼｯｸUB" pitchFamily="50" charset="-128"/>
              </a:rPr>
              <a:t>３</a:t>
            </a:r>
            <a:r>
              <a:rPr lang="ja-JP" altLang="en-US" sz="1300" kern="0" dirty="0" smtClean="0">
                <a:latin typeface="HGP創英角ｺﾞｼｯｸUB" pitchFamily="50" charset="-128"/>
                <a:ea typeface="HGP創英角ｺﾞｼｯｸUB" pitchFamily="50" charset="-128"/>
              </a:rPr>
              <a:t>．売場のレベルが高い・・・④</a:t>
            </a:r>
            <a:endParaRPr lang="en-US" altLang="ja-JP" sz="1100" kern="0" dirty="0" smtClean="0">
              <a:solidFill>
                <a:prstClr val="black"/>
              </a:solidFill>
              <a:latin typeface="HGP創英角ｺﾞｼｯｸUB" pitchFamily="50" charset="-128"/>
              <a:ea typeface="HGP創英角ｺﾞｼｯｸUB" pitchFamily="50" charset="-128"/>
            </a:endParaRPr>
          </a:p>
        </p:txBody>
      </p:sp>
      <p:sp>
        <p:nvSpPr>
          <p:cNvPr id="19" name="テキスト ボックス 18"/>
          <p:cNvSpPr txBox="1"/>
          <p:nvPr/>
        </p:nvSpPr>
        <p:spPr>
          <a:xfrm>
            <a:off x="235059" y="836712"/>
            <a:ext cx="8642349" cy="1384995"/>
          </a:xfrm>
          <a:prstGeom prst="rect">
            <a:avLst/>
          </a:prstGeom>
          <a:noFill/>
        </p:spPr>
        <p:txBody>
          <a:bodyPr wrap="square" rtlCol="0">
            <a:spAutoFit/>
          </a:bodyPr>
          <a:lstStyle/>
          <a:p>
            <a:pPr lvl="0" algn="ctr"/>
            <a:r>
              <a:rPr lang="ja-JP" altLang="en-US" sz="2800" b="1" dirty="0" smtClean="0"/>
              <a:t>規格外に大きな店頭ディスプレー</a:t>
            </a:r>
            <a:endParaRPr lang="en-US" altLang="ja-JP" sz="2800" b="1" dirty="0" smtClean="0"/>
          </a:p>
          <a:p>
            <a:pPr lvl="0" algn="ctr"/>
            <a:r>
              <a:rPr lang="ja-JP" altLang="en-US" sz="2800" b="1" dirty="0" smtClean="0"/>
              <a:t>により店舗への集客を行っている。</a:t>
            </a:r>
            <a:endParaRPr lang="en-US" altLang="ja-JP" sz="2800" b="1" dirty="0" smtClean="0"/>
          </a:p>
          <a:p>
            <a:pPr lvl="0" algn="ctr"/>
            <a:endParaRPr lang="en-US" altLang="ja-JP" sz="2800" b="1" dirty="0" smtClean="0"/>
          </a:p>
        </p:txBody>
      </p:sp>
      <p:sp>
        <p:nvSpPr>
          <p:cNvPr id="21" name="Rectangle 3"/>
          <p:cNvSpPr txBox="1">
            <a:spLocks noChangeArrowheads="1"/>
          </p:cNvSpPr>
          <p:nvPr/>
        </p:nvSpPr>
        <p:spPr>
          <a:xfrm>
            <a:off x="410666" y="176765"/>
            <a:ext cx="4689898" cy="371915"/>
          </a:xfrm>
          <a:prstGeom prst="rect">
            <a:avLst/>
          </a:prstGeom>
        </p:spPr>
        <p:txBody>
          <a:bodyPr/>
          <a:lstStyle/>
          <a:p>
            <a:pPr marL="342900" indent="-342900" eaLnBrk="0" fontAlgn="base" hangingPunct="0">
              <a:lnSpc>
                <a:spcPct val="120000"/>
              </a:lnSpc>
              <a:spcBef>
                <a:spcPct val="20000"/>
              </a:spcBef>
              <a:spcAft>
                <a:spcPct val="0"/>
              </a:spcAft>
              <a:defRPr/>
            </a:pPr>
            <a:r>
              <a:rPr lang="ja-JP" altLang="en-US" sz="1100" kern="0" dirty="0" smtClean="0">
                <a:solidFill>
                  <a:prstClr val="black"/>
                </a:solidFill>
                <a:latin typeface="HGP創英角ｺﾞｼｯｸUB" pitchFamily="50" charset="-128"/>
                <a:ea typeface="HGP創英角ｺﾞｼｯｸUB" pitchFamily="50" charset="-128"/>
              </a:rPr>
              <a:t>海外進出の</a:t>
            </a:r>
            <a:r>
              <a:rPr lang="ja-JP" altLang="en-US" sz="1100" kern="0" dirty="0" smtClean="0">
                <a:solidFill>
                  <a:prstClr val="black"/>
                </a:solidFill>
                <a:latin typeface="HGP創英角ｺﾞｼｯｸUB" pitchFamily="50" charset="-128"/>
                <a:ea typeface="HGP創英角ｺﾞｼｯｸUB" pitchFamily="50" charset="-128"/>
              </a:rPr>
              <a:t>鍵 ～</a:t>
            </a:r>
            <a:r>
              <a:rPr lang="ja-JP" altLang="en-US" sz="1100" kern="0" dirty="0" smtClean="0">
                <a:solidFill>
                  <a:prstClr val="black"/>
                </a:solidFill>
                <a:latin typeface="HGP創英角ｺﾞｼｯｸUB" pitchFamily="50" charset="-128"/>
                <a:ea typeface="HGP創英角ｺﾞｼｯｸUB" pitchFamily="50" charset="-128"/>
              </a:rPr>
              <a:t>タイ視察レポート～</a:t>
            </a:r>
          </a:p>
          <a:p>
            <a:pPr marL="342900" indent="-342900" eaLnBrk="0" fontAlgn="base" hangingPunct="0">
              <a:lnSpc>
                <a:spcPct val="120000"/>
              </a:lnSpc>
              <a:spcBef>
                <a:spcPct val="20000"/>
              </a:spcBef>
              <a:spcAft>
                <a:spcPct val="0"/>
              </a:spcAft>
              <a:defRPr/>
            </a:pPr>
            <a:endParaRPr lang="en-US" altLang="ja-JP" sz="1100" kern="0" dirty="0" smtClean="0">
              <a:solidFill>
                <a:prstClr val="black"/>
              </a:solidFill>
              <a:latin typeface="HGP創英角ｺﾞｼｯｸUB" pitchFamily="50" charset="-128"/>
              <a:ea typeface="HGP創英角ｺﾞｼｯｸUB" pitchFamily="50" charset="-128"/>
            </a:endParaRPr>
          </a:p>
        </p:txBody>
      </p:sp>
      <p:pic>
        <p:nvPicPr>
          <p:cNvPr id="23554" name="Picture 2" descr="https://fbcdn-sphotos-e-a.akamaihd.net/hphotos-ak-ash3/484795_588773511157469_359160777_n.jpg"/>
          <p:cNvPicPr>
            <a:picLocks noChangeAspect="1" noChangeArrowheads="1"/>
          </p:cNvPicPr>
          <p:nvPr/>
        </p:nvPicPr>
        <p:blipFill>
          <a:blip r:embed="rId2" cstate="print"/>
          <a:srcRect/>
          <a:stretch>
            <a:fillRect/>
          </a:stretch>
        </p:blipFill>
        <p:spPr bwMode="auto">
          <a:xfrm>
            <a:off x="1579196" y="1903926"/>
            <a:ext cx="6008196" cy="450614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20076</TotalTime>
  <Words>678</Words>
  <Application>Microsoft Office PowerPoint</Application>
  <PresentationFormat>画面に合わせる (4:3)</PresentationFormat>
  <Paragraphs>97</Paragraphs>
  <Slides>10</Slides>
  <Notes>0</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Office テーマ</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vector>
  </TitlesOfParts>
  <Company>船井総合研究所</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F1477</dc:creator>
  <cp:lastModifiedBy>F1696</cp:lastModifiedBy>
  <cp:revision>439</cp:revision>
  <dcterms:created xsi:type="dcterms:W3CDTF">2010-04-15T17:21:57Z</dcterms:created>
  <dcterms:modified xsi:type="dcterms:W3CDTF">2013-05-30T22:21:45Z</dcterms:modified>
</cp:coreProperties>
</file>